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9" r:id="rId1"/>
  </p:sldMasterIdLst>
  <p:notesMasterIdLst>
    <p:notesMasterId r:id="rId25"/>
  </p:notesMasterIdLst>
  <p:handoutMasterIdLst>
    <p:handoutMasterId r:id="rId26"/>
  </p:handoutMasterIdLst>
  <p:sldIdLst>
    <p:sldId id="1637" r:id="rId2"/>
    <p:sldId id="1627" r:id="rId3"/>
    <p:sldId id="1689" r:id="rId4"/>
    <p:sldId id="1725" r:id="rId5"/>
    <p:sldId id="1736" r:id="rId6"/>
    <p:sldId id="1653" r:id="rId7"/>
    <p:sldId id="1733" r:id="rId8"/>
    <p:sldId id="1659" r:id="rId9"/>
    <p:sldId id="1660" r:id="rId10"/>
    <p:sldId id="1694" r:id="rId11"/>
    <p:sldId id="1675" r:id="rId12"/>
    <p:sldId id="1673" r:id="rId13"/>
    <p:sldId id="1935" r:id="rId14"/>
    <p:sldId id="1931" r:id="rId15"/>
    <p:sldId id="1924" r:id="rId16"/>
    <p:sldId id="1932" r:id="rId17"/>
    <p:sldId id="1933" r:id="rId18"/>
    <p:sldId id="1732" r:id="rId19"/>
    <p:sldId id="1934" r:id="rId20"/>
    <p:sldId id="1709" r:id="rId21"/>
    <p:sldId id="1730" r:id="rId22"/>
    <p:sldId id="1936" r:id="rId23"/>
    <p:sldId id="1695"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reddine LKHADARI" initials="BL" lastIdx="1" clrIdx="0">
    <p:extLst>
      <p:ext uri="{19B8F6BF-5375-455C-9EA6-DF929625EA0E}">
        <p15:presenceInfo xmlns:p15="http://schemas.microsoft.com/office/powerpoint/2012/main" userId="Badreddine LKHAD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88E"/>
    <a:srgbClr val="DDFFDD"/>
    <a:srgbClr val="1A8EA9"/>
    <a:srgbClr val="C7970D"/>
    <a:srgbClr val="209C3C"/>
    <a:srgbClr val="DDAE6E"/>
    <a:srgbClr val="DDA667"/>
    <a:srgbClr val="4B5D7F"/>
    <a:srgbClr val="F6CB6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5867" autoAdjust="0"/>
  </p:normalViewPr>
  <p:slideViewPr>
    <p:cSldViewPr snapToGrid="0" showGuides="1">
      <p:cViewPr varScale="1">
        <p:scale>
          <a:sx n="107" d="100"/>
          <a:sy n="107" d="100"/>
        </p:scale>
        <p:origin x="498" y="102"/>
      </p:cViewPr>
      <p:guideLst>
        <p:guide orient="horz" pos="2115"/>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595"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1FE56-B033-4EC4-9157-90E2C0866466}" type="doc">
      <dgm:prSet loTypeId="urn:microsoft.com/office/officeart/2008/layout/HorizontalMultiLevelHierarchy" loCatId="hierarchy" qsTypeId="urn:microsoft.com/office/officeart/2005/8/quickstyle/3d1" qsCatId="3D" csTypeId="urn:microsoft.com/office/officeart/2005/8/colors/accent1_2" csCatId="accent1" phldr="1"/>
      <dgm:spPr/>
      <dgm:t>
        <a:bodyPr/>
        <a:lstStyle/>
        <a:p>
          <a:endParaRPr lang="fr-FR"/>
        </a:p>
      </dgm:t>
    </dgm:pt>
    <dgm:pt modelId="{1E51F71B-B82D-4438-A8E4-F4CCA2E258FB}">
      <dgm:prSet phldrT="[Texte]" custT="1"/>
      <dgm:spPr>
        <a:solidFill>
          <a:srgbClr val="FFFF00"/>
        </a:solidFill>
      </dgm:spPr>
      <dgm:t>
        <a:bodyPr/>
        <a:lstStyle/>
        <a:p>
          <a:r>
            <a:rPr lang="fr-FR" sz="1800" b="1" dirty="0">
              <a:solidFill>
                <a:schemeClr val="tx1"/>
              </a:solidFill>
              <a:effectLst>
                <a:outerShdw blurRad="38100" dist="38100" dir="2700000" algn="tl">
                  <a:srgbClr val="000000">
                    <a:alpha val="43137"/>
                  </a:srgbClr>
                </a:outerShdw>
              </a:effectLst>
              <a:latin typeface="Trebuchet MS" panose="020B0603020202020204" pitchFamily="34" charset="0"/>
            </a:rPr>
            <a:t>LES ACTEURS DU FONDS AFRICAIN</a:t>
          </a:r>
        </a:p>
      </dgm:t>
    </dgm:pt>
    <dgm:pt modelId="{8DE6F71E-ACB1-492E-9CF5-BC07A08126B2}" type="parTrans" cxnId="{44CA8AB2-63EF-4B83-A8BC-4F1A80094AA6}">
      <dgm:prSet/>
      <dgm:spPr/>
      <dgm:t>
        <a:bodyPr/>
        <a:lstStyle/>
        <a:p>
          <a:endParaRPr lang="fr-FR">
            <a:effectLst>
              <a:outerShdw blurRad="38100" dist="38100" dir="2700000" algn="tl">
                <a:srgbClr val="000000">
                  <a:alpha val="43137"/>
                </a:srgbClr>
              </a:outerShdw>
            </a:effectLst>
          </a:endParaRPr>
        </a:p>
      </dgm:t>
    </dgm:pt>
    <dgm:pt modelId="{DC63B9C9-0BB3-46BA-A588-38004253CABD}" type="sibTrans" cxnId="{44CA8AB2-63EF-4B83-A8BC-4F1A80094AA6}">
      <dgm:prSet/>
      <dgm:spPr/>
      <dgm:t>
        <a:bodyPr/>
        <a:lstStyle/>
        <a:p>
          <a:endParaRPr lang="fr-FR">
            <a:effectLst>
              <a:outerShdw blurRad="38100" dist="38100" dir="2700000" algn="tl">
                <a:srgbClr val="000000">
                  <a:alpha val="43137"/>
                </a:srgbClr>
              </a:outerShdw>
            </a:effectLst>
          </a:endParaRPr>
        </a:p>
      </dgm:t>
    </dgm:pt>
    <dgm:pt modelId="{1CF9D2B0-94F1-4E7F-AFE6-3E347D6F3787}">
      <dgm:prSet phldrT="[Texte]" custT="1"/>
      <dgm:spPr>
        <a:solidFill>
          <a:schemeClr val="accent5">
            <a:lumMod val="75000"/>
          </a:schemeClr>
        </a:solidFill>
      </dgm:spPr>
      <dgm:t>
        <a:bodyPr/>
        <a:lstStyle/>
        <a:p>
          <a:r>
            <a:rPr lang="fr-FR" sz="1600" b="1" dirty="0">
              <a:effectLst>
                <a:outerShdw blurRad="38100" dist="38100" dir="2700000" algn="tl">
                  <a:srgbClr val="000000">
                    <a:alpha val="43137"/>
                  </a:srgbClr>
                </a:outerShdw>
              </a:effectLst>
              <a:latin typeface="Trebuchet MS" panose="020B0603020202020204" pitchFamily="34" charset="0"/>
            </a:rPr>
            <a:t>La DGCT </a:t>
          </a:r>
          <a:r>
            <a:rPr lang="fr-FR" sz="1600" dirty="0">
              <a:effectLst>
                <a:outerShdw blurRad="38100" dist="38100" dir="2700000" algn="tl">
                  <a:srgbClr val="000000">
                    <a:alpha val="43137"/>
                  </a:srgbClr>
                </a:outerShdw>
              </a:effectLst>
              <a:latin typeface="Trebuchet MS" panose="020B0603020202020204" pitchFamily="34" charset="0"/>
            </a:rPr>
            <a:t>(GESTIONNAIRE DU FONDS): Préside le Comite de Pilotage, lance les appels à projets, convoque le Comité Technique pour évaluer les demandes d’appui et apporte le soutien financier. </a:t>
          </a:r>
        </a:p>
      </dgm:t>
    </dgm:pt>
    <dgm:pt modelId="{CB641AA8-8DAE-4210-A0E8-03A39AC9F413}" type="parTrans" cxnId="{AF7BB6CC-2CAA-404F-AA51-16C588F06E76}">
      <dgm:prSet/>
      <dgm:spPr/>
      <dgm:t>
        <a:bodyPr/>
        <a:lstStyle/>
        <a:p>
          <a:endParaRPr lang="fr-FR">
            <a:effectLst>
              <a:outerShdw blurRad="38100" dist="38100" dir="2700000" algn="tl">
                <a:srgbClr val="000000">
                  <a:alpha val="43137"/>
                </a:srgbClr>
              </a:outerShdw>
            </a:effectLst>
          </a:endParaRPr>
        </a:p>
      </dgm:t>
    </dgm:pt>
    <dgm:pt modelId="{1E983880-B119-4751-88BD-EEF1B4BFF453}" type="sibTrans" cxnId="{AF7BB6CC-2CAA-404F-AA51-16C588F06E76}">
      <dgm:prSet/>
      <dgm:spPr/>
      <dgm:t>
        <a:bodyPr/>
        <a:lstStyle/>
        <a:p>
          <a:endParaRPr lang="fr-FR">
            <a:effectLst>
              <a:outerShdw blurRad="38100" dist="38100" dir="2700000" algn="tl">
                <a:srgbClr val="000000">
                  <a:alpha val="43137"/>
                </a:srgbClr>
              </a:outerShdw>
            </a:effectLst>
          </a:endParaRPr>
        </a:p>
      </dgm:t>
    </dgm:pt>
    <dgm:pt modelId="{A902CCAC-A83E-4104-838A-DADD7F52472A}">
      <dgm:prSet phldrT="[Texte]" custT="1"/>
      <dgm:spPr>
        <a:solidFill>
          <a:srgbClr val="C00000"/>
        </a:solidFill>
      </dgm:spPr>
      <dgm:t>
        <a:bodyPr/>
        <a:lstStyle/>
        <a:p>
          <a:r>
            <a:rPr lang="fr-FR" sz="1600" b="1" dirty="0">
              <a:effectLst>
                <a:outerShdw blurRad="38100" dist="38100" dir="2700000" algn="tl">
                  <a:srgbClr val="000000">
                    <a:alpha val="43137"/>
                  </a:srgbClr>
                </a:outerShdw>
              </a:effectLst>
              <a:latin typeface="Trebuchet MS" panose="020B0603020202020204" pitchFamily="34" charset="0"/>
            </a:rPr>
            <a:t>La Collectivité Territoriale marocaine </a:t>
          </a:r>
          <a:r>
            <a:rPr lang="fr-FR" sz="1600" dirty="0">
              <a:effectLst>
                <a:outerShdw blurRad="38100" dist="38100" dir="2700000" algn="tl">
                  <a:srgbClr val="000000">
                    <a:alpha val="43137"/>
                  </a:srgbClr>
                </a:outerShdw>
              </a:effectLst>
              <a:latin typeface="Trebuchet MS" panose="020B0603020202020204" pitchFamily="34" charset="0"/>
            </a:rPr>
            <a:t>(COLLECTIVITÉ PIVOT): Co-établit le cadre partenarial, contribue au financement, fournit l’expertise technique et suit l’exécution.</a:t>
          </a:r>
        </a:p>
      </dgm:t>
    </dgm:pt>
    <dgm:pt modelId="{E4D3859F-3961-4953-A7E6-2B1240A2616B}" type="parTrans" cxnId="{BA31F709-8E0E-4972-A5F4-0F474542CC19}">
      <dgm:prSet/>
      <dgm:spPr/>
      <dgm:t>
        <a:bodyPr/>
        <a:lstStyle/>
        <a:p>
          <a:endParaRPr lang="fr-FR">
            <a:effectLst>
              <a:outerShdw blurRad="38100" dist="38100" dir="2700000" algn="tl">
                <a:srgbClr val="000000">
                  <a:alpha val="43137"/>
                </a:srgbClr>
              </a:outerShdw>
            </a:effectLst>
          </a:endParaRPr>
        </a:p>
      </dgm:t>
    </dgm:pt>
    <dgm:pt modelId="{3F3A24C2-0307-4D4B-B7AD-BC1DDBD4E923}" type="sibTrans" cxnId="{BA31F709-8E0E-4972-A5F4-0F474542CC19}">
      <dgm:prSet/>
      <dgm:spPr/>
      <dgm:t>
        <a:bodyPr/>
        <a:lstStyle/>
        <a:p>
          <a:endParaRPr lang="fr-FR">
            <a:effectLst>
              <a:outerShdw blurRad="38100" dist="38100" dir="2700000" algn="tl">
                <a:srgbClr val="000000">
                  <a:alpha val="43137"/>
                </a:srgbClr>
              </a:outerShdw>
            </a:effectLst>
          </a:endParaRPr>
        </a:p>
      </dgm:t>
    </dgm:pt>
    <dgm:pt modelId="{E0A34824-0499-4BF0-B356-3D0B0B356E7B}">
      <dgm:prSet phldrT="[Texte]" custT="1"/>
      <dgm:spPr>
        <a:solidFill>
          <a:schemeClr val="accent1"/>
        </a:solidFill>
      </dgm:spPr>
      <dgm:t>
        <a:bodyPr/>
        <a:lstStyle/>
        <a:p>
          <a:pPr algn="ctr"/>
          <a:r>
            <a:rPr lang="fr-FR" sz="1600" b="1" dirty="0">
              <a:effectLst>
                <a:outerShdw blurRad="38100" dist="38100" dir="2700000" algn="tl">
                  <a:srgbClr val="000000">
                    <a:alpha val="43137"/>
                  </a:srgbClr>
                </a:outerShdw>
              </a:effectLst>
              <a:latin typeface="Trebuchet MS" panose="020B0603020202020204" pitchFamily="34" charset="0"/>
            </a:rPr>
            <a:t>La Collectivité Territoriale partenaire </a:t>
          </a:r>
          <a:r>
            <a:rPr lang="fr-FR" sz="1600" dirty="0">
              <a:effectLst>
                <a:outerShdw blurRad="38100" dist="38100" dir="2700000" algn="tl">
                  <a:srgbClr val="000000">
                    <a:alpha val="43137"/>
                  </a:srgbClr>
                </a:outerShdw>
              </a:effectLst>
              <a:latin typeface="Trebuchet MS" panose="020B0603020202020204" pitchFamily="34" charset="0"/>
            </a:rPr>
            <a:t>(BÉNÉFICIAIRE DIRECT ET EXCLUSIF): formule la demande de partenariat, élabore le projet ou action, le cas échéant, demande l’expertise, apporte son appui financier et veille sur les étapes de réalisation du projet ou action.</a:t>
          </a:r>
        </a:p>
      </dgm:t>
    </dgm:pt>
    <dgm:pt modelId="{7EAA345C-E81D-4077-9D1D-01A0B4346554}" type="parTrans" cxnId="{424A0B96-D066-4BDA-A0BD-343848690890}">
      <dgm:prSet/>
      <dgm:spPr/>
      <dgm:t>
        <a:bodyPr/>
        <a:lstStyle/>
        <a:p>
          <a:endParaRPr lang="fr-FR">
            <a:effectLst>
              <a:outerShdw blurRad="38100" dist="38100" dir="2700000" algn="tl">
                <a:srgbClr val="000000">
                  <a:alpha val="43137"/>
                </a:srgbClr>
              </a:outerShdw>
            </a:effectLst>
          </a:endParaRPr>
        </a:p>
      </dgm:t>
    </dgm:pt>
    <dgm:pt modelId="{A1400F12-BB5B-46B3-B23C-03048D15157F}" type="sibTrans" cxnId="{424A0B96-D066-4BDA-A0BD-343848690890}">
      <dgm:prSet/>
      <dgm:spPr/>
      <dgm:t>
        <a:bodyPr/>
        <a:lstStyle/>
        <a:p>
          <a:endParaRPr lang="fr-FR">
            <a:effectLst>
              <a:outerShdw blurRad="38100" dist="38100" dir="2700000" algn="tl">
                <a:srgbClr val="000000">
                  <a:alpha val="43137"/>
                </a:srgbClr>
              </a:outerShdw>
            </a:effectLst>
          </a:endParaRPr>
        </a:p>
      </dgm:t>
    </dgm:pt>
    <dgm:pt modelId="{38FE28B3-36A9-41DB-999F-9D39A3AB9C0D}" type="pres">
      <dgm:prSet presAssocID="{CC71FE56-B033-4EC4-9157-90E2C0866466}" presName="Name0" presStyleCnt="0">
        <dgm:presLayoutVars>
          <dgm:chPref val="1"/>
          <dgm:dir/>
          <dgm:animOne val="branch"/>
          <dgm:animLvl val="lvl"/>
          <dgm:resizeHandles val="exact"/>
        </dgm:presLayoutVars>
      </dgm:prSet>
      <dgm:spPr/>
    </dgm:pt>
    <dgm:pt modelId="{A04FF740-0610-43F8-AADD-9AE8A92201A0}" type="pres">
      <dgm:prSet presAssocID="{1E51F71B-B82D-4438-A8E4-F4CCA2E258FB}" presName="root1" presStyleCnt="0"/>
      <dgm:spPr/>
    </dgm:pt>
    <dgm:pt modelId="{D9001099-0CCD-46AB-A068-82260E6FBC8A}" type="pres">
      <dgm:prSet presAssocID="{1E51F71B-B82D-4438-A8E4-F4CCA2E258FB}" presName="LevelOneTextNode" presStyleLbl="node0" presStyleIdx="0" presStyleCnt="1" custLinFactNeighborY="-287">
        <dgm:presLayoutVars>
          <dgm:chPref val="3"/>
        </dgm:presLayoutVars>
      </dgm:prSet>
      <dgm:spPr/>
    </dgm:pt>
    <dgm:pt modelId="{3BDCF645-620F-47BB-857C-2704E6A9006D}" type="pres">
      <dgm:prSet presAssocID="{1E51F71B-B82D-4438-A8E4-F4CCA2E258FB}" presName="level2hierChild" presStyleCnt="0"/>
      <dgm:spPr/>
    </dgm:pt>
    <dgm:pt modelId="{1ADA7028-34A6-45CA-B62A-CA0435B37609}" type="pres">
      <dgm:prSet presAssocID="{CB641AA8-8DAE-4210-A0E8-03A39AC9F413}" presName="conn2-1" presStyleLbl="parChTrans1D2" presStyleIdx="0" presStyleCnt="3"/>
      <dgm:spPr/>
    </dgm:pt>
    <dgm:pt modelId="{55E2FC8F-D019-413D-BCFA-13EF50092EF1}" type="pres">
      <dgm:prSet presAssocID="{CB641AA8-8DAE-4210-A0E8-03A39AC9F413}" presName="connTx" presStyleLbl="parChTrans1D2" presStyleIdx="0" presStyleCnt="3"/>
      <dgm:spPr/>
    </dgm:pt>
    <dgm:pt modelId="{A55FD706-BC5B-448D-AF1A-69D8E35158BC}" type="pres">
      <dgm:prSet presAssocID="{1CF9D2B0-94F1-4E7F-AFE6-3E347D6F3787}" presName="root2" presStyleCnt="0"/>
      <dgm:spPr/>
    </dgm:pt>
    <dgm:pt modelId="{249205CA-CFAB-47ED-8FB5-0D0E5D8D1286}" type="pres">
      <dgm:prSet presAssocID="{1CF9D2B0-94F1-4E7F-AFE6-3E347D6F3787}" presName="LevelTwoTextNode" presStyleLbl="node2" presStyleIdx="0" presStyleCnt="3" custScaleX="213678" custScaleY="124135">
        <dgm:presLayoutVars>
          <dgm:chPref val="3"/>
        </dgm:presLayoutVars>
      </dgm:prSet>
      <dgm:spPr/>
    </dgm:pt>
    <dgm:pt modelId="{15E16E51-04AE-4F13-841B-ABC28A80F0A6}" type="pres">
      <dgm:prSet presAssocID="{1CF9D2B0-94F1-4E7F-AFE6-3E347D6F3787}" presName="level3hierChild" presStyleCnt="0"/>
      <dgm:spPr/>
    </dgm:pt>
    <dgm:pt modelId="{969DC16F-5A3C-48BD-B245-C4E11F24D3B1}" type="pres">
      <dgm:prSet presAssocID="{E4D3859F-3961-4953-A7E6-2B1240A2616B}" presName="conn2-1" presStyleLbl="parChTrans1D2" presStyleIdx="1" presStyleCnt="3"/>
      <dgm:spPr/>
    </dgm:pt>
    <dgm:pt modelId="{904819C5-6564-4F8B-A134-7A9400DD3A27}" type="pres">
      <dgm:prSet presAssocID="{E4D3859F-3961-4953-A7E6-2B1240A2616B}" presName="connTx" presStyleLbl="parChTrans1D2" presStyleIdx="1" presStyleCnt="3"/>
      <dgm:spPr/>
    </dgm:pt>
    <dgm:pt modelId="{7E34DA67-FB13-4330-A8FE-A33609F2CBC4}" type="pres">
      <dgm:prSet presAssocID="{A902CCAC-A83E-4104-838A-DADD7F52472A}" presName="root2" presStyleCnt="0"/>
      <dgm:spPr/>
    </dgm:pt>
    <dgm:pt modelId="{0228D8A8-6306-4D0B-89D9-3823E3F8EEAC}" type="pres">
      <dgm:prSet presAssocID="{A902CCAC-A83E-4104-838A-DADD7F52472A}" presName="LevelTwoTextNode" presStyleLbl="node2" presStyleIdx="1" presStyleCnt="3" custScaleX="212437" custScaleY="128479">
        <dgm:presLayoutVars>
          <dgm:chPref val="3"/>
        </dgm:presLayoutVars>
      </dgm:prSet>
      <dgm:spPr/>
    </dgm:pt>
    <dgm:pt modelId="{3B57F6BB-2D06-4EC9-9BBA-142BAAA7D17D}" type="pres">
      <dgm:prSet presAssocID="{A902CCAC-A83E-4104-838A-DADD7F52472A}" presName="level3hierChild" presStyleCnt="0"/>
      <dgm:spPr/>
    </dgm:pt>
    <dgm:pt modelId="{5F8D7C66-B68D-4A66-BBC7-F26BC58F2071}" type="pres">
      <dgm:prSet presAssocID="{7EAA345C-E81D-4077-9D1D-01A0B4346554}" presName="conn2-1" presStyleLbl="parChTrans1D2" presStyleIdx="2" presStyleCnt="3"/>
      <dgm:spPr/>
    </dgm:pt>
    <dgm:pt modelId="{DD520A85-3EAE-4661-9DAD-032B79DE662F}" type="pres">
      <dgm:prSet presAssocID="{7EAA345C-E81D-4077-9D1D-01A0B4346554}" presName="connTx" presStyleLbl="parChTrans1D2" presStyleIdx="2" presStyleCnt="3"/>
      <dgm:spPr/>
    </dgm:pt>
    <dgm:pt modelId="{F1BABDF3-D045-443E-B922-7018446E7FFE}" type="pres">
      <dgm:prSet presAssocID="{E0A34824-0499-4BF0-B356-3D0B0B356E7B}" presName="root2" presStyleCnt="0"/>
      <dgm:spPr/>
    </dgm:pt>
    <dgm:pt modelId="{EC97416E-EC85-4959-8436-F3AA699D0F41}" type="pres">
      <dgm:prSet presAssocID="{E0A34824-0499-4BF0-B356-3D0B0B356E7B}" presName="LevelTwoTextNode" presStyleLbl="node2" presStyleIdx="2" presStyleCnt="3" custScaleX="213185" custScaleY="134722">
        <dgm:presLayoutVars>
          <dgm:chPref val="3"/>
        </dgm:presLayoutVars>
      </dgm:prSet>
      <dgm:spPr/>
    </dgm:pt>
    <dgm:pt modelId="{4A357D0D-AF02-4B3E-973E-55CBD917C966}" type="pres">
      <dgm:prSet presAssocID="{E0A34824-0499-4BF0-B356-3D0B0B356E7B}" presName="level3hierChild" presStyleCnt="0"/>
      <dgm:spPr/>
    </dgm:pt>
  </dgm:ptLst>
  <dgm:cxnLst>
    <dgm:cxn modelId="{BA31F709-8E0E-4972-A5F4-0F474542CC19}" srcId="{1E51F71B-B82D-4438-A8E4-F4CCA2E258FB}" destId="{A902CCAC-A83E-4104-838A-DADD7F52472A}" srcOrd="1" destOrd="0" parTransId="{E4D3859F-3961-4953-A7E6-2B1240A2616B}" sibTransId="{3F3A24C2-0307-4D4B-B7AD-BC1DDBD4E923}"/>
    <dgm:cxn modelId="{3B134933-423E-41AC-9752-CB01F9D8975F}" type="presOf" srcId="{E0A34824-0499-4BF0-B356-3D0B0B356E7B}" destId="{EC97416E-EC85-4959-8436-F3AA699D0F41}" srcOrd="0" destOrd="0" presId="urn:microsoft.com/office/officeart/2008/layout/HorizontalMultiLevelHierarchy"/>
    <dgm:cxn modelId="{4AEF0B3F-1344-4F88-A949-3EFC32E01C23}" type="presOf" srcId="{A902CCAC-A83E-4104-838A-DADD7F52472A}" destId="{0228D8A8-6306-4D0B-89D9-3823E3F8EEAC}" srcOrd="0" destOrd="0" presId="urn:microsoft.com/office/officeart/2008/layout/HorizontalMultiLevelHierarchy"/>
    <dgm:cxn modelId="{ADE9284A-F187-4D3F-950B-A49498B1A49D}" type="presOf" srcId="{1E51F71B-B82D-4438-A8E4-F4CCA2E258FB}" destId="{D9001099-0CCD-46AB-A068-82260E6FBC8A}" srcOrd="0" destOrd="0" presId="urn:microsoft.com/office/officeart/2008/layout/HorizontalMultiLevelHierarchy"/>
    <dgm:cxn modelId="{06804B71-B89D-4DAA-8022-A891AB129F08}" type="presOf" srcId="{CB641AA8-8DAE-4210-A0E8-03A39AC9F413}" destId="{55E2FC8F-D019-413D-BCFA-13EF50092EF1}" srcOrd="1" destOrd="0" presId="urn:microsoft.com/office/officeart/2008/layout/HorizontalMultiLevelHierarchy"/>
    <dgm:cxn modelId="{0D78F858-A4ED-472A-A6BE-0962DE5B3C3C}" type="presOf" srcId="{E4D3859F-3961-4953-A7E6-2B1240A2616B}" destId="{969DC16F-5A3C-48BD-B245-C4E11F24D3B1}" srcOrd="0" destOrd="0" presId="urn:microsoft.com/office/officeart/2008/layout/HorizontalMultiLevelHierarchy"/>
    <dgm:cxn modelId="{424A0B96-D066-4BDA-A0BD-343848690890}" srcId="{1E51F71B-B82D-4438-A8E4-F4CCA2E258FB}" destId="{E0A34824-0499-4BF0-B356-3D0B0B356E7B}" srcOrd="2" destOrd="0" parTransId="{7EAA345C-E81D-4077-9D1D-01A0B4346554}" sibTransId="{A1400F12-BB5B-46B3-B23C-03048D15157F}"/>
    <dgm:cxn modelId="{44CA8AB2-63EF-4B83-A8BC-4F1A80094AA6}" srcId="{CC71FE56-B033-4EC4-9157-90E2C0866466}" destId="{1E51F71B-B82D-4438-A8E4-F4CCA2E258FB}" srcOrd="0" destOrd="0" parTransId="{8DE6F71E-ACB1-492E-9CF5-BC07A08126B2}" sibTransId="{DC63B9C9-0BB3-46BA-A588-38004253CABD}"/>
    <dgm:cxn modelId="{ACE3AFBB-E20F-4C07-B552-A44442B8C669}" type="presOf" srcId="{7EAA345C-E81D-4077-9D1D-01A0B4346554}" destId="{5F8D7C66-B68D-4A66-BBC7-F26BC58F2071}" srcOrd="0" destOrd="0" presId="urn:microsoft.com/office/officeart/2008/layout/HorizontalMultiLevelHierarchy"/>
    <dgm:cxn modelId="{36DF89C9-868B-44DE-8AFA-CC7E43F3549D}" type="presOf" srcId="{E4D3859F-3961-4953-A7E6-2B1240A2616B}" destId="{904819C5-6564-4F8B-A134-7A9400DD3A27}" srcOrd="1" destOrd="0" presId="urn:microsoft.com/office/officeart/2008/layout/HorizontalMultiLevelHierarchy"/>
    <dgm:cxn modelId="{AF7BB6CC-2CAA-404F-AA51-16C588F06E76}" srcId="{1E51F71B-B82D-4438-A8E4-F4CCA2E258FB}" destId="{1CF9D2B0-94F1-4E7F-AFE6-3E347D6F3787}" srcOrd="0" destOrd="0" parTransId="{CB641AA8-8DAE-4210-A0E8-03A39AC9F413}" sibTransId="{1E983880-B119-4751-88BD-EEF1B4BFF453}"/>
    <dgm:cxn modelId="{9526CBD4-CFBA-4C1F-80F4-CDA434C87A5B}" type="presOf" srcId="{7EAA345C-E81D-4077-9D1D-01A0B4346554}" destId="{DD520A85-3EAE-4661-9DAD-032B79DE662F}" srcOrd="1" destOrd="0" presId="urn:microsoft.com/office/officeart/2008/layout/HorizontalMultiLevelHierarchy"/>
    <dgm:cxn modelId="{E0C446DF-B50D-4E24-9027-D84A69F63B5E}" type="presOf" srcId="{1CF9D2B0-94F1-4E7F-AFE6-3E347D6F3787}" destId="{249205CA-CFAB-47ED-8FB5-0D0E5D8D1286}" srcOrd="0" destOrd="0" presId="urn:microsoft.com/office/officeart/2008/layout/HorizontalMultiLevelHierarchy"/>
    <dgm:cxn modelId="{675FE6E4-9126-44A5-94C4-965A1C57D465}" type="presOf" srcId="{CB641AA8-8DAE-4210-A0E8-03A39AC9F413}" destId="{1ADA7028-34A6-45CA-B62A-CA0435B37609}" srcOrd="0" destOrd="0" presId="urn:microsoft.com/office/officeart/2008/layout/HorizontalMultiLevelHierarchy"/>
    <dgm:cxn modelId="{22A846F8-9A9B-4790-8730-50FA861CD053}" type="presOf" srcId="{CC71FE56-B033-4EC4-9157-90E2C0866466}" destId="{38FE28B3-36A9-41DB-999F-9D39A3AB9C0D}" srcOrd="0" destOrd="0" presId="urn:microsoft.com/office/officeart/2008/layout/HorizontalMultiLevelHierarchy"/>
    <dgm:cxn modelId="{3A7D6FB5-68EF-4FEB-BC99-404FC9F9B2BE}" type="presParOf" srcId="{38FE28B3-36A9-41DB-999F-9D39A3AB9C0D}" destId="{A04FF740-0610-43F8-AADD-9AE8A92201A0}" srcOrd="0" destOrd="0" presId="urn:microsoft.com/office/officeart/2008/layout/HorizontalMultiLevelHierarchy"/>
    <dgm:cxn modelId="{1B53CD3F-D430-4FEE-97EF-107346405777}" type="presParOf" srcId="{A04FF740-0610-43F8-AADD-9AE8A92201A0}" destId="{D9001099-0CCD-46AB-A068-82260E6FBC8A}" srcOrd="0" destOrd="0" presId="urn:microsoft.com/office/officeart/2008/layout/HorizontalMultiLevelHierarchy"/>
    <dgm:cxn modelId="{92043CE8-3878-47EE-BC4D-4CDCF80B7E73}" type="presParOf" srcId="{A04FF740-0610-43F8-AADD-9AE8A92201A0}" destId="{3BDCF645-620F-47BB-857C-2704E6A9006D}" srcOrd="1" destOrd="0" presId="urn:microsoft.com/office/officeart/2008/layout/HorizontalMultiLevelHierarchy"/>
    <dgm:cxn modelId="{4AE63B32-E2AD-4DDA-ABB1-7BE31992EB9F}" type="presParOf" srcId="{3BDCF645-620F-47BB-857C-2704E6A9006D}" destId="{1ADA7028-34A6-45CA-B62A-CA0435B37609}" srcOrd="0" destOrd="0" presId="urn:microsoft.com/office/officeart/2008/layout/HorizontalMultiLevelHierarchy"/>
    <dgm:cxn modelId="{523E46E3-9110-4CF9-9855-0C9C1CBB725B}" type="presParOf" srcId="{1ADA7028-34A6-45CA-B62A-CA0435B37609}" destId="{55E2FC8F-D019-413D-BCFA-13EF50092EF1}" srcOrd="0" destOrd="0" presId="urn:microsoft.com/office/officeart/2008/layout/HorizontalMultiLevelHierarchy"/>
    <dgm:cxn modelId="{AD3AAC18-3CCA-45EA-9B60-17E1267770BD}" type="presParOf" srcId="{3BDCF645-620F-47BB-857C-2704E6A9006D}" destId="{A55FD706-BC5B-448D-AF1A-69D8E35158BC}" srcOrd="1" destOrd="0" presId="urn:microsoft.com/office/officeart/2008/layout/HorizontalMultiLevelHierarchy"/>
    <dgm:cxn modelId="{F2362CCE-6044-4EA7-A507-38CDBAE136E9}" type="presParOf" srcId="{A55FD706-BC5B-448D-AF1A-69D8E35158BC}" destId="{249205CA-CFAB-47ED-8FB5-0D0E5D8D1286}" srcOrd="0" destOrd="0" presId="urn:microsoft.com/office/officeart/2008/layout/HorizontalMultiLevelHierarchy"/>
    <dgm:cxn modelId="{D5C37653-68AB-44B9-8001-730DE63A2D45}" type="presParOf" srcId="{A55FD706-BC5B-448D-AF1A-69D8E35158BC}" destId="{15E16E51-04AE-4F13-841B-ABC28A80F0A6}" srcOrd="1" destOrd="0" presId="urn:microsoft.com/office/officeart/2008/layout/HorizontalMultiLevelHierarchy"/>
    <dgm:cxn modelId="{BC5C9F10-ACC1-4C14-8FC2-FF5886C40C78}" type="presParOf" srcId="{3BDCF645-620F-47BB-857C-2704E6A9006D}" destId="{969DC16F-5A3C-48BD-B245-C4E11F24D3B1}" srcOrd="2" destOrd="0" presId="urn:microsoft.com/office/officeart/2008/layout/HorizontalMultiLevelHierarchy"/>
    <dgm:cxn modelId="{003C2EB7-78D0-4C96-927F-04798BE5AD9B}" type="presParOf" srcId="{969DC16F-5A3C-48BD-B245-C4E11F24D3B1}" destId="{904819C5-6564-4F8B-A134-7A9400DD3A27}" srcOrd="0" destOrd="0" presId="urn:microsoft.com/office/officeart/2008/layout/HorizontalMultiLevelHierarchy"/>
    <dgm:cxn modelId="{2F769C40-F1D8-42B2-9F75-835A903EC2EA}" type="presParOf" srcId="{3BDCF645-620F-47BB-857C-2704E6A9006D}" destId="{7E34DA67-FB13-4330-A8FE-A33609F2CBC4}" srcOrd="3" destOrd="0" presId="urn:microsoft.com/office/officeart/2008/layout/HorizontalMultiLevelHierarchy"/>
    <dgm:cxn modelId="{F542F5D8-B5C8-48C7-A9A7-1E7C03836AF1}" type="presParOf" srcId="{7E34DA67-FB13-4330-A8FE-A33609F2CBC4}" destId="{0228D8A8-6306-4D0B-89D9-3823E3F8EEAC}" srcOrd="0" destOrd="0" presId="urn:microsoft.com/office/officeart/2008/layout/HorizontalMultiLevelHierarchy"/>
    <dgm:cxn modelId="{C3E48B57-220D-45F8-B388-E7EF9739F1E0}" type="presParOf" srcId="{7E34DA67-FB13-4330-A8FE-A33609F2CBC4}" destId="{3B57F6BB-2D06-4EC9-9BBA-142BAAA7D17D}" srcOrd="1" destOrd="0" presId="urn:microsoft.com/office/officeart/2008/layout/HorizontalMultiLevelHierarchy"/>
    <dgm:cxn modelId="{3F21B884-C993-448E-B3A2-18D6113D17D3}" type="presParOf" srcId="{3BDCF645-620F-47BB-857C-2704E6A9006D}" destId="{5F8D7C66-B68D-4A66-BBC7-F26BC58F2071}" srcOrd="4" destOrd="0" presId="urn:microsoft.com/office/officeart/2008/layout/HorizontalMultiLevelHierarchy"/>
    <dgm:cxn modelId="{83370D6E-FDEA-4297-A383-E98F509E5CA7}" type="presParOf" srcId="{5F8D7C66-B68D-4A66-BBC7-F26BC58F2071}" destId="{DD520A85-3EAE-4661-9DAD-032B79DE662F}" srcOrd="0" destOrd="0" presId="urn:microsoft.com/office/officeart/2008/layout/HorizontalMultiLevelHierarchy"/>
    <dgm:cxn modelId="{41ADCA3F-00B3-47AE-92C5-0E124FDC28AC}" type="presParOf" srcId="{3BDCF645-620F-47BB-857C-2704E6A9006D}" destId="{F1BABDF3-D045-443E-B922-7018446E7FFE}" srcOrd="5" destOrd="0" presId="urn:microsoft.com/office/officeart/2008/layout/HorizontalMultiLevelHierarchy"/>
    <dgm:cxn modelId="{48472BC2-EE3F-40E2-9512-A0291EBA66CE}" type="presParOf" srcId="{F1BABDF3-D045-443E-B922-7018446E7FFE}" destId="{EC97416E-EC85-4959-8436-F3AA699D0F41}" srcOrd="0" destOrd="0" presId="urn:microsoft.com/office/officeart/2008/layout/HorizontalMultiLevelHierarchy"/>
    <dgm:cxn modelId="{0408AC6C-BD20-49AC-885D-464BEE8C7838}" type="presParOf" srcId="{F1BABDF3-D045-443E-B922-7018446E7FFE}" destId="{4A357D0D-AF02-4B3E-973E-55CBD917C96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DDB80-C79F-450A-B591-5D2FB70B3DF8}" type="doc">
      <dgm:prSet loTypeId="urn:microsoft.com/office/officeart/2008/layout/HorizontalMultiLevelHierarchy" loCatId="hierarchy" qsTypeId="urn:microsoft.com/office/officeart/2005/8/quickstyle/3d2" qsCatId="3D" csTypeId="urn:microsoft.com/office/officeart/2005/8/colors/accent0_3" csCatId="mainScheme" phldr="1"/>
      <dgm:spPr/>
      <dgm:t>
        <a:bodyPr/>
        <a:lstStyle/>
        <a:p>
          <a:endParaRPr lang="fr-FR"/>
        </a:p>
      </dgm:t>
    </dgm:pt>
    <dgm:pt modelId="{60D482B8-6CB9-4F99-9FB8-47C0ACF8C748}">
      <dgm:prSet phldrT="[Texte]" custT="1"/>
      <dgm:spPr/>
      <dgm:t>
        <a:bodyPr/>
        <a:lstStyle/>
        <a:p>
          <a:r>
            <a:rPr lang="fr-FR" sz="2000" dirty="0">
              <a:latin typeface="Trebuchet MS" panose="020B0603020202020204" pitchFamily="34" charset="0"/>
            </a:rPr>
            <a:t>Organes de gouvernance</a:t>
          </a:r>
        </a:p>
      </dgm:t>
    </dgm:pt>
    <dgm:pt modelId="{F5C654ED-4D4D-4409-8B89-0C28C4B6F98A}" type="parTrans" cxnId="{BA1B2E53-9FF2-4E74-9728-E26C7CA6D7BD}">
      <dgm:prSet/>
      <dgm:spPr/>
      <dgm:t>
        <a:bodyPr/>
        <a:lstStyle/>
        <a:p>
          <a:endParaRPr lang="fr-FR" sz="2000">
            <a:latin typeface="Trebuchet MS" panose="020B0603020202020204" pitchFamily="34" charset="0"/>
          </a:endParaRPr>
        </a:p>
      </dgm:t>
    </dgm:pt>
    <dgm:pt modelId="{6D5DD597-145E-4653-865C-491A8E9364A8}" type="sibTrans" cxnId="{BA1B2E53-9FF2-4E74-9728-E26C7CA6D7BD}">
      <dgm:prSet/>
      <dgm:spPr/>
      <dgm:t>
        <a:bodyPr/>
        <a:lstStyle/>
        <a:p>
          <a:endParaRPr lang="fr-FR" sz="2000">
            <a:latin typeface="Trebuchet MS" panose="020B0603020202020204" pitchFamily="34" charset="0"/>
          </a:endParaRPr>
        </a:p>
      </dgm:t>
    </dgm:pt>
    <dgm:pt modelId="{838F07FC-0588-4550-805B-CCE2E0420B20}">
      <dgm:prSet phldrT="[Texte]" custT="1"/>
      <dgm:spPr>
        <a:solidFill>
          <a:srgbClr val="C00000"/>
        </a:solidFill>
      </dgm:spPr>
      <dgm:t>
        <a:bodyPr/>
        <a:lstStyle/>
        <a:p>
          <a:r>
            <a:rPr lang="fr-FR" sz="1800" b="1" dirty="0">
              <a:effectLst>
                <a:outerShdw blurRad="38100" dist="38100" dir="2700000" algn="tl">
                  <a:srgbClr val="000000">
                    <a:alpha val="43137"/>
                  </a:srgbClr>
                </a:outerShdw>
              </a:effectLst>
              <a:latin typeface="Trebuchet MS" panose="020B0603020202020204" pitchFamily="34" charset="0"/>
            </a:rPr>
            <a:t>COMITÉ DE PILOTAGE</a:t>
          </a:r>
          <a:r>
            <a:rPr lang="fr-FR" sz="1800" dirty="0">
              <a:latin typeface="Trebuchet MS" panose="020B0603020202020204" pitchFamily="34" charset="0"/>
            </a:rPr>
            <a:t> </a:t>
          </a:r>
        </a:p>
        <a:p>
          <a:r>
            <a:rPr lang="fr-FR" sz="1800" dirty="0">
              <a:latin typeface="Trebuchet MS" panose="020B0603020202020204" pitchFamily="34" charset="0"/>
            </a:rPr>
            <a:t>Organe décisionnel </a:t>
          </a:r>
        </a:p>
        <a:p>
          <a:r>
            <a:rPr lang="fr-FR" sz="1800" dirty="0">
              <a:latin typeface="Trebuchet MS" panose="020B0603020202020204" pitchFamily="34" charset="0"/>
            </a:rPr>
            <a:t>(Présidé par M. le WDGCT)</a:t>
          </a:r>
        </a:p>
      </dgm:t>
    </dgm:pt>
    <dgm:pt modelId="{9D0C78DB-BCD6-4CFE-9F9B-71C250EC2C16}" type="parTrans" cxnId="{4B8217FB-7755-4438-A28C-036F3B84D264}">
      <dgm:prSet custT="1"/>
      <dgm:spPr/>
      <dgm:t>
        <a:bodyPr/>
        <a:lstStyle/>
        <a:p>
          <a:endParaRPr lang="fr-FR" sz="2000" dirty="0">
            <a:latin typeface="Trebuchet MS" panose="020B0603020202020204" pitchFamily="34" charset="0"/>
          </a:endParaRPr>
        </a:p>
      </dgm:t>
    </dgm:pt>
    <dgm:pt modelId="{3119B872-68F5-4D2B-B676-19A38C0B5194}" type="sibTrans" cxnId="{4B8217FB-7755-4438-A28C-036F3B84D264}">
      <dgm:prSet/>
      <dgm:spPr/>
      <dgm:t>
        <a:bodyPr/>
        <a:lstStyle/>
        <a:p>
          <a:endParaRPr lang="fr-FR" sz="2000">
            <a:latin typeface="Trebuchet MS" panose="020B0603020202020204" pitchFamily="34" charset="0"/>
          </a:endParaRPr>
        </a:p>
      </dgm:t>
    </dgm:pt>
    <dgm:pt modelId="{6CDD5623-3309-4349-8F10-9BBC7ED01AC2}">
      <dgm:prSet phldrT="[Texte]" custT="1"/>
      <dgm:spPr>
        <a:solidFill>
          <a:schemeClr val="accent5">
            <a:lumMod val="50000"/>
          </a:schemeClr>
        </a:solidFill>
      </dgm:spPr>
      <dgm:t>
        <a:bodyPr/>
        <a:lstStyle/>
        <a:p>
          <a:r>
            <a:rPr lang="fr-FR" sz="1800" b="1" dirty="0">
              <a:effectLst>
                <a:outerShdw blurRad="38100" dist="38100" dir="2700000" algn="tl">
                  <a:srgbClr val="000000">
                    <a:alpha val="43137"/>
                  </a:srgbClr>
                </a:outerShdw>
              </a:effectLst>
              <a:latin typeface="Trebuchet MS" panose="020B0603020202020204" pitchFamily="34" charset="0"/>
            </a:rPr>
            <a:t>COMITÉ TECHNIQUE</a:t>
          </a:r>
        </a:p>
        <a:p>
          <a:r>
            <a:rPr lang="fr-FR" sz="1800" dirty="0">
              <a:latin typeface="Trebuchet MS" panose="020B0603020202020204" pitchFamily="34" charset="0"/>
            </a:rPr>
            <a:t> Organe opérationnel </a:t>
          </a:r>
          <a:endParaRPr lang="fr-FR" sz="1400" dirty="0">
            <a:latin typeface="Trebuchet MS" panose="020B0603020202020204" pitchFamily="34" charset="0"/>
          </a:endParaRPr>
        </a:p>
        <a:p>
          <a:r>
            <a:rPr lang="fr-FR" sz="1400" dirty="0">
              <a:latin typeface="Trebuchet MS" panose="020B0603020202020204" pitchFamily="34" charset="0"/>
            </a:rPr>
            <a:t>(Présidé par M. le Gouverneur chargé du PCD</a:t>
          </a:r>
        </a:p>
      </dgm:t>
    </dgm:pt>
    <dgm:pt modelId="{7E623B33-2BF7-4261-997F-C2834A7C0E26}" type="parTrans" cxnId="{2651229C-001A-4EC5-A255-F80027CDA180}">
      <dgm:prSet custT="1"/>
      <dgm:spPr/>
      <dgm:t>
        <a:bodyPr/>
        <a:lstStyle/>
        <a:p>
          <a:endParaRPr lang="fr-FR" sz="2000" dirty="0">
            <a:latin typeface="Trebuchet MS" panose="020B0603020202020204" pitchFamily="34" charset="0"/>
          </a:endParaRPr>
        </a:p>
      </dgm:t>
    </dgm:pt>
    <dgm:pt modelId="{655BC503-D98A-4D3E-AF80-045B5C47C7B2}" type="sibTrans" cxnId="{2651229C-001A-4EC5-A255-F80027CDA180}">
      <dgm:prSet/>
      <dgm:spPr/>
      <dgm:t>
        <a:bodyPr/>
        <a:lstStyle/>
        <a:p>
          <a:endParaRPr lang="fr-FR" sz="2000">
            <a:latin typeface="Trebuchet MS" panose="020B0603020202020204" pitchFamily="34" charset="0"/>
          </a:endParaRPr>
        </a:p>
      </dgm:t>
    </dgm:pt>
    <dgm:pt modelId="{F5397AEE-C3E6-4C92-9FEA-BD11AB5465EC}">
      <dgm:prSet custT="1"/>
      <dgm:spPr>
        <a:solidFill>
          <a:srgbClr val="C00000"/>
        </a:solidFill>
      </dgm:spPr>
      <dgm:t>
        <a:bodyPr/>
        <a:lstStyle/>
        <a:p>
          <a:r>
            <a:rPr lang="fr-FR" sz="1400" dirty="0">
              <a:latin typeface="Trebuchet MS" panose="020B0603020202020204" pitchFamily="34" charset="0"/>
            </a:rPr>
            <a:t>Arrête les orientations stratégiques, mène les réflexions prospectives avec les partenaires internationaux et prend la décision de l’octroi de l’appui financier du Fonds </a:t>
          </a:r>
        </a:p>
      </dgm:t>
    </dgm:pt>
    <dgm:pt modelId="{456949D5-DF94-4553-82AF-8D700AC4F725}" type="parTrans" cxnId="{C0187816-7082-4C6D-A105-A6A1BC8F95F5}">
      <dgm:prSet/>
      <dgm:spPr/>
      <dgm:t>
        <a:bodyPr/>
        <a:lstStyle/>
        <a:p>
          <a:endParaRPr lang="fr-FR" dirty="0"/>
        </a:p>
      </dgm:t>
    </dgm:pt>
    <dgm:pt modelId="{9AC4B5B5-E2A4-4DF1-9B2E-7486D6B899BE}" type="sibTrans" cxnId="{C0187816-7082-4C6D-A105-A6A1BC8F95F5}">
      <dgm:prSet/>
      <dgm:spPr/>
      <dgm:t>
        <a:bodyPr/>
        <a:lstStyle/>
        <a:p>
          <a:endParaRPr lang="fr-FR"/>
        </a:p>
      </dgm:t>
    </dgm:pt>
    <dgm:pt modelId="{88C480F1-6B0C-41CF-9E2C-82378D1094FF}">
      <dgm:prSet phldrT="[Texte]" custT="1"/>
      <dgm:spPr>
        <a:solidFill>
          <a:schemeClr val="accent5">
            <a:lumMod val="50000"/>
          </a:schemeClr>
        </a:solidFill>
      </dgm:spPr>
      <dgm:t>
        <a:bodyPr/>
        <a:lstStyle/>
        <a:p>
          <a:r>
            <a:rPr lang="fr-FR" sz="1400" dirty="0">
              <a:latin typeface="Trebuchet MS" panose="020B0603020202020204" pitchFamily="34" charset="0"/>
            </a:rPr>
            <a:t>Vérifie, évalue et donne un avis sur le contenu des dossiers reçus, élabore des rapports de synthèse, suit l’état d’avancement des prestations et élabore des rapports annuels d’activités </a:t>
          </a:r>
        </a:p>
      </dgm:t>
    </dgm:pt>
    <dgm:pt modelId="{7F2BAFAA-DED5-4B10-AD45-5DBF1500D586}" type="parTrans" cxnId="{F5D5AC59-38CF-43DB-A1DB-8FB04B7E2DC5}">
      <dgm:prSet/>
      <dgm:spPr/>
      <dgm:t>
        <a:bodyPr/>
        <a:lstStyle/>
        <a:p>
          <a:endParaRPr lang="fr-FR" dirty="0"/>
        </a:p>
      </dgm:t>
    </dgm:pt>
    <dgm:pt modelId="{36C0C42E-F2ED-4E74-BAE4-8B7562239272}" type="sibTrans" cxnId="{F5D5AC59-38CF-43DB-A1DB-8FB04B7E2DC5}">
      <dgm:prSet/>
      <dgm:spPr/>
      <dgm:t>
        <a:bodyPr/>
        <a:lstStyle/>
        <a:p>
          <a:endParaRPr lang="fr-FR"/>
        </a:p>
      </dgm:t>
    </dgm:pt>
    <dgm:pt modelId="{AFB6F215-27E0-465E-8919-9A7051C53710}" type="pres">
      <dgm:prSet presAssocID="{AADDDB80-C79F-450A-B591-5D2FB70B3DF8}" presName="Name0" presStyleCnt="0">
        <dgm:presLayoutVars>
          <dgm:chPref val="1"/>
          <dgm:dir/>
          <dgm:animOne val="branch"/>
          <dgm:animLvl val="lvl"/>
          <dgm:resizeHandles val="exact"/>
        </dgm:presLayoutVars>
      </dgm:prSet>
      <dgm:spPr/>
    </dgm:pt>
    <dgm:pt modelId="{33B86B1C-5F9C-4224-9296-50F66C01B451}" type="pres">
      <dgm:prSet presAssocID="{60D482B8-6CB9-4F99-9FB8-47C0ACF8C748}" presName="root1" presStyleCnt="0"/>
      <dgm:spPr/>
    </dgm:pt>
    <dgm:pt modelId="{CB19BEEF-1FF5-45F8-A97E-90D342F2323F}" type="pres">
      <dgm:prSet presAssocID="{60D482B8-6CB9-4F99-9FB8-47C0ACF8C748}" presName="LevelOneTextNode" presStyleLbl="node0" presStyleIdx="0" presStyleCnt="1">
        <dgm:presLayoutVars>
          <dgm:chPref val="3"/>
        </dgm:presLayoutVars>
      </dgm:prSet>
      <dgm:spPr/>
    </dgm:pt>
    <dgm:pt modelId="{7BCA9C23-98E9-42DD-997A-0AAA712337D1}" type="pres">
      <dgm:prSet presAssocID="{60D482B8-6CB9-4F99-9FB8-47C0ACF8C748}" presName="level2hierChild" presStyleCnt="0"/>
      <dgm:spPr/>
    </dgm:pt>
    <dgm:pt modelId="{78198A36-06EE-4EDE-AF22-E6D3CF2FC8D7}" type="pres">
      <dgm:prSet presAssocID="{9D0C78DB-BCD6-4CFE-9F9B-71C250EC2C16}" presName="conn2-1" presStyleLbl="parChTrans1D2" presStyleIdx="0" presStyleCnt="2"/>
      <dgm:spPr/>
    </dgm:pt>
    <dgm:pt modelId="{D1B1004B-0201-4925-ACF7-5BF7D4EE12D8}" type="pres">
      <dgm:prSet presAssocID="{9D0C78DB-BCD6-4CFE-9F9B-71C250EC2C16}" presName="connTx" presStyleLbl="parChTrans1D2" presStyleIdx="0" presStyleCnt="2"/>
      <dgm:spPr/>
    </dgm:pt>
    <dgm:pt modelId="{E31C347D-620A-4A47-ACB6-CF6972E1DE52}" type="pres">
      <dgm:prSet presAssocID="{838F07FC-0588-4550-805B-CCE2E0420B20}" presName="root2" presStyleCnt="0"/>
      <dgm:spPr/>
    </dgm:pt>
    <dgm:pt modelId="{E58283E1-EB6B-436F-9A83-629B9631B005}" type="pres">
      <dgm:prSet presAssocID="{838F07FC-0588-4550-805B-CCE2E0420B20}" presName="LevelTwoTextNode" presStyleLbl="node2" presStyleIdx="0" presStyleCnt="2" custScaleX="101737" custScaleY="144059">
        <dgm:presLayoutVars>
          <dgm:chPref val="3"/>
        </dgm:presLayoutVars>
      </dgm:prSet>
      <dgm:spPr/>
    </dgm:pt>
    <dgm:pt modelId="{F6D39916-B728-4FC7-93E1-D24BFFE7449B}" type="pres">
      <dgm:prSet presAssocID="{838F07FC-0588-4550-805B-CCE2E0420B20}" presName="level3hierChild" presStyleCnt="0"/>
      <dgm:spPr/>
    </dgm:pt>
    <dgm:pt modelId="{BCACF507-A916-4823-AC36-12A8290565AE}" type="pres">
      <dgm:prSet presAssocID="{456949D5-DF94-4553-82AF-8D700AC4F725}" presName="conn2-1" presStyleLbl="parChTrans1D3" presStyleIdx="0" presStyleCnt="2"/>
      <dgm:spPr/>
    </dgm:pt>
    <dgm:pt modelId="{AF0AE58C-D8CD-40A4-9C2E-E3B332FC9095}" type="pres">
      <dgm:prSet presAssocID="{456949D5-DF94-4553-82AF-8D700AC4F725}" presName="connTx" presStyleLbl="parChTrans1D3" presStyleIdx="0" presStyleCnt="2"/>
      <dgm:spPr/>
    </dgm:pt>
    <dgm:pt modelId="{BC33468A-0D8E-402A-AF34-98E9DDC1B8C7}" type="pres">
      <dgm:prSet presAssocID="{F5397AEE-C3E6-4C92-9FEA-BD11AB5465EC}" presName="root2" presStyleCnt="0"/>
      <dgm:spPr/>
    </dgm:pt>
    <dgm:pt modelId="{A8B0B34F-2966-4AE4-8420-1DE4FB43BD5A}" type="pres">
      <dgm:prSet presAssocID="{F5397AEE-C3E6-4C92-9FEA-BD11AB5465EC}" presName="LevelTwoTextNode" presStyleLbl="node3" presStyleIdx="0" presStyleCnt="2" custScaleX="167194">
        <dgm:presLayoutVars>
          <dgm:chPref val="3"/>
        </dgm:presLayoutVars>
      </dgm:prSet>
      <dgm:spPr/>
    </dgm:pt>
    <dgm:pt modelId="{4477D034-B6AC-4ED6-B11F-14BB19AC95AA}" type="pres">
      <dgm:prSet presAssocID="{F5397AEE-C3E6-4C92-9FEA-BD11AB5465EC}" presName="level3hierChild" presStyleCnt="0"/>
      <dgm:spPr/>
    </dgm:pt>
    <dgm:pt modelId="{6F4B0301-ADEE-492F-B916-AE5FBA848680}" type="pres">
      <dgm:prSet presAssocID="{7E623B33-2BF7-4261-997F-C2834A7C0E26}" presName="conn2-1" presStyleLbl="parChTrans1D2" presStyleIdx="1" presStyleCnt="2"/>
      <dgm:spPr/>
    </dgm:pt>
    <dgm:pt modelId="{F28BF6AE-B14F-4175-B095-5266D7937084}" type="pres">
      <dgm:prSet presAssocID="{7E623B33-2BF7-4261-997F-C2834A7C0E26}" presName="connTx" presStyleLbl="parChTrans1D2" presStyleIdx="1" presStyleCnt="2"/>
      <dgm:spPr/>
    </dgm:pt>
    <dgm:pt modelId="{FF52EB63-3EF2-43C4-B8E4-12BF69119301}" type="pres">
      <dgm:prSet presAssocID="{6CDD5623-3309-4349-8F10-9BBC7ED01AC2}" presName="root2" presStyleCnt="0"/>
      <dgm:spPr/>
    </dgm:pt>
    <dgm:pt modelId="{50FF9DB8-626D-4663-B8CB-559DA08DDEF0}" type="pres">
      <dgm:prSet presAssocID="{6CDD5623-3309-4349-8F10-9BBC7ED01AC2}" presName="LevelTwoTextNode" presStyleLbl="node2" presStyleIdx="1" presStyleCnt="2" custScaleY="132841">
        <dgm:presLayoutVars>
          <dgm:chPref val="3"/>
        </dgm:presLayoutVars>
      </dgm:prSet>
      <dgm:spPr/>
    </dgm:pt>
    <dgm:pt modelId="{4A56FA4B-2301-46A4-A395-705283416F30}" type="pres">
      <dgm:prSet presAssocID="{6CDD5623-3309-4349-8F10-9BBC7ED01AC2}" presName="level3hierChild" presStyleCnt="0"/>
      <dgm:spPr/>
    </dgm:pt>
    <dgm:pt modelId="{AB593ED9-693B-42B9-9986-7C435C7F7064}" type="pres">
      <dgm:prSet presAssocID="{7F2BAFAA-DED5-4B10-AD45-5DBF1500D586}" presName="conn2-1" presStyleLbl="parChTrans1D3" presStyleIdx="1" presStyleCnt="2"/>
      <dgm:spPr/>
    </dgm:pt>
    <dgm:pt modelId="{596F62E5-2CC4-45A5-A801-B1826655845D}" type="pres">
      <dgm:prSet presAssocID="{7F2BAFAA-DED5-4B10-AD45-5DBF1500D586}" presName="connTx" presStyleLbl="parChTrans1D3" presStyleIdx="1" presStyleCnt="2"/>
      <dgm:spPr/>
    </dgm:pt>
    <dgm:pt modelId="{B0329FAE-8134-438E-9A39-48E656E4E26D}" type="pres">
      <dgm:prSet presAssocID="{88C480F1-6B0C-41CF-9E2C-82378D1094FF}" presName="root2" presStyleCnt="0"/>
      <dgm:spPr/>
    </dgm:pt>
    <dgm:pt modelId="{D0BF78E4-6600-4668-8007-FD5C2B0C0B81}" type="pres">
      <dgm:prSet presAssocID="{88C480F1-6B0C-41CF-9E2C-82378D1094FF}" presName="LevelTwoTextNode" presStyleLbl="node3" presStyleIdx="1" presStyleCnt="2" custScaleX="167834">
        <dgm:presLayoutVars>
          <dgm:chPref val="3"/>
        </dgm:presLayoutVars>
      </dgm:prSet>
      <dgm:spPr/>
    </dgm:pt>
    <dgm:pt modelId="{F5B453F3-2208-446A-9133-5085F09888BB}" type="pres">
      <dgm:prSet presAssocID="{88C480F1-6B0C-41CF-9E2C-82378D1094FF}" presName="level3hierChild" presStyleCnt="0"/>
      <dgm:spPr/>
    </dgm:pt>
  </dgm:ptLst>
  <dgm:cxnLst>
    <dgm:cxn modelId="{DE993410-175F-414C-B05D-517437FF8DD9}" type="presOf" srcId="{7F2BAFAA-DED5-4B10-AD45-5DBF1500D586}" destId="{AB593ED9-693B-42B9-9986-7C435C7F7064}" srcOrd="0" destOrd="0" presId="urn:microsoft.com/office/officeart/2008/layout/HorizontalMultiLevelHierarchy"/>
    <dgm:cxn modelId="{C0187816-7082-4C6D-A105-A6A1BC8F95F5}" srcId="{838F07FC-0588-4550-805B-CCE2E0420B20}" destId="{F5397AEE-C3E6-4C92-9FEA-BD11AB5465EC}" srcOrd="0" destOrd="0" parTransId="{456949D5-DF94-4553-82AF-8D700AC4F725}" sibTransId="{9AC4B5B5-E2A4-4DF1-9B2E-7486D6B899BE}"/>
    <dgm:cxn modelId="{AFB8BD2A-CA85-490C-98B3-8C7719CA5608}" type="presOf" srcId="{838F07FC-0588-4550-805B-CCE2E0420B20}" destId="{E58283E1-EB6B-436F-9A83-629B9631B005}" srcOrd="0" destOrd="0" presId="urn:microsoft.com/office/officeart/2008/layout/HorizontalMultiLevelHierarchy"/>
    <dgm:cxn modelId="{B924C440-2EC1-4E55-8316-C4B6FE1C936C}" type="presOf" srcId="{7E623B33-2BF7-4261-997F-C2834A7C0E26}" destId="{6F4B0301-ADEE-492F-B916-AE5FBA848680}" srcOrd="0" destOrd="0" presId="urn:microsoft.com/office/officeart/2008/layout/HorizontalMultiLevelHierarchy"/>
    <dgm:cxn modelId="{FDD4A04B-C67B-4754-A037-79F71689BC78}" type="presOf" srcId="{6CDD5623-3309-4349-8F10-9BBC7ED01AC2}" destId="{50FF9DB8-626D-4663-B8CB-559DA08DDEF0}" srcOrd="0" destOrd="0" presId="urn:microsoft.com/office/officeart/2008/layout/HorizontalMultiLevelHierarchy"/>
    <dgm:cxn modelId="{56B8674C-B6BC-4F35-8576-CDCFCBE02E38}" type="presOf" srcId="{F5397AEE-C3E6-4C92-9FEA-BD11AB5465EC}" destId="{A8B0B34F-2966-4AE4-8420-1DE4FB43BD5A}" srcOrd="0" destOrd="0" presId="urn:microsoft.com/office/officeart/2008/layout/HorizontalMultiLevelHierarchy"/>
    <dgm:cxn modelId="{BA1B2E53-9FF2-4E74-9728-E26C7CA6D7BD}" srcId="{AADDDB80-C79F-450A-B591-5D2FB70B3DF8}" destId="{60D482B8-6CB9-4F99-9FB8-47C0ACF8C748}" srcOrd="0" destOrd="0" parTransId="{F5C654ED-4D4D-4409-8B89-0C28C4B6F98A}" sibTransId="{6D5DD597-145E-4653-865C-491A8E9364A8}"/>
    <dgm:cxn modelId="{F5D5AC59-38CF-43DB-A1DB-8FB04B7E2DC5}" srcId="{6CDD5623-3309-4349-8F10-9BBC7ED01AC2}" destId="{88C480F1-6B0C-41CF-9E2C-82378D1094FF}" srcOrd="0" destOrd="0" parTransId="{7F2BAFAA-DED5-4B10-AD45-5DBF1500D586}" sibTransId="{36C0C42E-F2ED-4E74-BAE4-8B7562239272}"/>
    <dgm:cxn modelId="{DA9F4689-4661-4F09-8781-263B6A4250BE}" type="presOf" srcId="{9D0C78DB-BCD6-4CFE-9F9B-71C250EC2C16}" destId="{D1B1004B-0201-4925-ACF7-5BF7D4EE12D8}" srcOrd="1" destOrd="0" presId="urn:microsoft.com/office/officeart/2008/layout/HorizontalMultiLevelHierarchy"/>
    <dgm:cxn modelId="{2651229C-001A-4EC5-A255-F80027CDA180}" srcId="{60D482B8-6CB9-4F99-9FB8-47C0ACF8C748}" destId="{6CDD5623-3309-4349-8F10-9BBC7ED01AC2}" srcOrd="1" destOrd="0" parTransId="{7E623B33-2BF7-4261-997F-C2834A7C0E26}" sibTransId="{655BC503-D98A-4D3E-AF80-045B5C47C7B2}"/>
    <dgm:cxn modelId="{928EB09D-5C4E-496C-9172-453598BD4A3D}" type="presOf" srcId="{456949D5-DF94-4553-82AF-8D700AC4F725}" destId="{BCACF507-A916-4823-AC36-12A8290565AE}" srcOrd="0" destOrd="0" presId="urn:microsoft.com/office/officeart/2008/layout/HorizontalMultiLevelHierarchy"/>
    <dgm:cxn modelId="{1FFA07A0-282C-4E73-81B7-B1DD296B9087}" type="presOf" srcId="{9D0C78DB-BCD6-4CFE-9F9B-71C250EC2C16}" destId="{78198A36-06EE-4EDE-AF22-E6D3CF2FC8D7}" srcOrd="0" destOrd="0" presId="urn:microsoft.com/office/officeart/2008/layout/HorizontalMultiLevelHierarchy"/>
    <dgm:cxn modelId="{4B0613AD-4ABD-4481-AE64-AD614DE55B1E}" type="presOf" srcId="{7E623B33-2BF7-4261-997F-C2834A7C0E26}" destId="{F28BF6AE-B14F-4175-B095-5266D7937084}" srcOrd="1" destOrd="0" presId="urn:microsoft.com/office/officeart/2008/layout/HorizontalMultiLevelHierarchy"/>
    <dgm:cxn modelId="{EBFA93B5-B6B4-4A94-B80B-22B71B7F46F5}" type="presOf" srcId="{60D482B8-6CB9-4F99-9FB8-47C0ACF8C748}" destId="{CB19BEEF-1FF5-45F8-A97E-90D342F2323F}" srcOrd="0" destOrd="0" presId="urn:microsoft.com/office/officeart/2008/layout/HorizontalMultiLevelHierarchy"/>
    <dgm:cxn modelId="{A2BE56CB-2E08-4688-B567-F62F5A586657}" type="presOf" srcId="{456949D5-DF94-4553-82AF-8D700AC4F725}" destId="{AF0AE58C-D8CD-40A4-9C2E-E3B332FC9095}" srcOrd="1" destOrd="0" presId="urn:microsoft.com/office/officeart/2008/layout/HorizontalMultiLevelHierarchy"/>
    <dgm:cxn modelId="{F4C7BADF-DDE6-45F5-A9E9-1D85447A6EE9}" type="presOf" srcId="{AADDDB80-C79F-450A-B591-5D2FB70B3DF8}" destId="{AFB6F215-27E0-465E-8919-9A7051C53710}" srcOrd="0" destOrd="0" presId="urn:microsoft.com/office/officeart/2008/layout/HorizontalMultiLevelHierarchy"/>
    <dgm:cxn modelId="{484CBFEE-7C36-405F-A445-67C41918BAD0}" type="presOf" srcId="{88C480F1-6B0C-41CF-9E2C-82378D1094FF}" destId="{D0BF78E4-6600-4668-8007-FD5C2B0C0B81}" srcOrd="0" destOrd="0" presId="urn:microsoft.com/office/officeart/2008/layout/HorizontalMultiLevelHierarchy"/>
    <dgm:cxn modelId="{3B5F3BF1-8E8E-43FC-AF25-19857FC89BBA}" type="presOf" srcId="{7F2BAFAA-DED5-4B10-AD45-5DBF1500D586}" destId="{596F62E5-2CC4-45A5-A801-B1826655845D}" srcOrd="1" destOrd="0" presId="urn:microsoft.com/office/officeart/2008/layout/HorizontalMultiLevelHierarchy"/>
    <dgm:cxn modelId="{4B8217FB-7755-4438-A28C-036F3B84D264}" srcId="{60D482B8-6CB9-4F99-9FB8-47C0ACF8C748}" destId="{838F07FC-0588-4550-805B-CCE2E0420B20}" srcOrd="0" destOrd="0" parTransId="{9D0C78DB-BCD6-4CFE-9F9B-71C250EC2C16}" sibTransId="{3119B872-68F5-4D2B-B676-19A38C0B5194}"/>
    <dgm:cxn modelId="{C5135BA6-57A4-40D7-9C39-150681F0C3C8}" type="presParOf" srcId="{AFB6F215-27E0-465E-8919-9A7051C53710}" destId="{33B86B1C-5F9C-4224-9296-50F66C01B451}" srcOrd="0" destOrd="0" presId="urn:microsoft.com/office/officeart/2008/layout/HorizontalMultiLevelHierarchy"/>
    <dgm:cxn modelId="{BC0C22AD-120A-494A-A5C0-EC5394849A9A}" type="presParOf" srcId="{33B86B1C-5F9C-4224-9296-50F66C01B451}" destId="{CB19BEEF-1FF5-45F8-A97E-90D342F2323F}" srcOrd="0" destOrd="0" presId="urn:microsoft.com/office/officeart/2008/layout/HorizontalMultiLevelHierarchy"/>
    <dgm:cxn modelId="{F199FD88-5044-42D9-A8DE-9912D19F94D2}" type="presParOf" srcId="{33B86B1C-5F9C-4224-9296-50F66C01B451}" destId="{7BCA9C23-98E9-42DD-997A-0AAA712337D1}" srcOrd="1" destOrd="0" presId="urn:microsoft.com/office/officeart/2008/layout/HorizontalMultiLevelHierarchy"/>
    <dgm:cxn modelId="{C2F550C7-594E-4C54-ACAA-A74A02908F20}" type="presParOf" srcId="{7BCA9C23-98E9-42DD-997A-0AAA712337D1}" destId="{78198A36-06EE-4EDE-AF22-E6D3CF2FC8D7}" srcOrd="0" destOrd="0" presId="urn:microsoft.com/office/officeart/2008/layout/HorizontalMultiLevelHierarchy"/>
    <dgm:cxn modelId="{96899EDC-73B4-4CCD-8E00-00773E44ABE5}" type="presParOf" srcId="{78198A36-06EE-4EDE-AF22-E6D3CF2FC8D7}" destId="{D1B1004B-0201-4925-ACF7-5BF7D4EE12D8}" srcOrd="0" destOrd="0" presId="urn:microsoft.com/office/officeart/2008/layout/HorizontalMultiLevelHierarchy"/>
    <dgm:cxn modelId="{483F4FFA-1B5A-4045-A5D4-591BF126962A}" type="presParOf" srcId="{7BCA9C23-98E9-42DD-997A-0AAA712337D1}" destId="{E31C347D-620A-4A47-ACB6-CF6972E1DE52}" srcOrd="1" destOrd="0" presId="urn:microsoft.com/office/officeart/2008/layout/HorizontalMultiLevelHierarchy"/>
    <dgm:cxn modelId="{78DD2077-260C-400D-A056-3CE02EE6E44C}" type="presParOf" srcId="{E31C347D-620A-4A47-ACB6-CF6972E1DE52}" destId="{E58283E1-EB6B-436F-9A83-629B9631B005}" srcOrd="0" destOrd="0" presId="urn:microsoft.com/office/officeart/2008/layout/HorizontalMultiLevelHierarchy"/>
    <dgm:cxn modelId="{C61522C5-A4A7-4F2D-BA73-5128F98CDB26}" type="presParOf" srcId="{E31C347D-620A-4A47-ACB6-CF6972E1DE52}" destId="{F6D39916-B728-4FC7-93E1-D24BFFE7449B}" srcOrd="1" destOrd="0" presId="urn:microsoft.com/office/officeart/2008/layout/HorizontalMultiLevelHierarchy"/>
    <dgm:cxn modelId="{F10C3305-33BC-48F1-92BA-946B2012589A}" type="presParOf" srcId="{F6D39916-B728-4FC7-93E1-D24BFFE7449B}" destId="{BCACF507-A916-4823-AC36-12A8290565AE}" srcOrd="0" destOrd="0" presId="urn:microsoft.com/office/officeart/2008/layout/HorizontalMultiLevelHierarchy"/>
    <dgm:cxn modelId="{EDE3221D-42CA-4FE0-A39C-3BC76E0FB03B}" type="presParOf" srcId="{BCACF507-A916-4823-AC36-12A8290565AE}" destId="{AF0AE58C-D8CD-40A4-9C2E-E3B332FC9095}" srcOrd="0" destOrd="0" presId="urn:microsoft.com/office/officeart/2008/layout/HorizontalMultiLevelHierarchy"/>
    <dgm:cxn modelId="{188927A2-85AD-49FA-AB72-AF5096629976}" type="presParOf" srcId="{F6D39916-B728-4FC7-93E1-D24BFFE7449B}" destId="{BC33468A-0D8E-402A-AF34-98E9DDC1B8C7}" srcOrd="1" destOrd="0" presId="urn:microsoft.com/office/officeart/2008/layout/HorizontalMultiLevelHierarchy"/>
    <dgm:cxn modelId="{EBCC5991-1A10-4EB4-ABEE-00D4C43B3BB2}" type="presParOf" srcId="{BC33468A-0D8E-402A-AF34-98E9DDC1B8C7}" destId="{A8B0B34F-2966-4AE4-8420-1DE4FB43BD5A}" srcOrd="0" destOrd="0" presId="urn:microsoft.com/office/officeart/2008/layout/HorizontalMultiLevelHierarchy"/>
    <dgm:cxn modelId="{FA54B30C-AB94-48D0-B257-8F55E6C94C6F}" type="presParOf" srcId="{BC33468A-0D8E-402A-AF34-98E9DDC1B8C7}" destId="{4477D034-B6AC-4ED6-B11F-14BB19AC95AA}" srcOrd="1" destOrd="0" presId="urn:microsoft.com/office/officeart/2008/layout/HorizontalMultiLevelHierarchy"/>
    <dgm:cxn modelId="{32FB4EF4-1558-42E1-8236-63765698FD82}" type="presParOf" srcId="{7BCA9C23-98E9-42DD-997A-0AAA712337D1}" destId="{6F4B0301-ADEE-492F-B916-AE5FBA848680}" srcOrd="2" destOrd="0" presId="urn:microsoft.com/office/officeart/2008/layout/HorizontalMultiLevelHierarchy"/>
    <dgm:cxn modelId="{F7E84CA6-F0A1-4F38-92EB-DED82CDC37A3}" type="presParOf" srcId="{6F4B0301-ADEE-492F-B916-AE5FBA848680}" destId="{F28BF6AE-B14F-4175-B095-5266D7937084}" srcOrd="0" destOrd="0" presId="urn:microsoft.com/office/officeart/2008/layout/HorizontalMultiLevelHierarchy"/>
    <dgm:cxn modelId="{1C48E7A9-9B02-4AD5-AE92-CA08B4C6A8F2}" type="presParOf" srcId="{7BCA9C23-98E9-42DD-997A-0AAA712337D1}" destId="{FF52EB63-3EF2-43C4-B8E4-12BF69119301}" srcOrd="3" destOrd="0" presId="urn:microsoft.com/office/officeart/2008/layout/HorizontalMultiLevelHierarchy"/>
    <dgm:cxn modelId="{115477A6-5DB1-4F08-8CF6-16D2CC4C50AD}" type="presParOf" srcId="{FF52EB63-3EF2-43C4-B8E4-12BF69119301}" destId="{50FF9DB8-626D-4663-B8CB-559DA08DDEF0}" srcOrd="0" destOrd="0" presId="urn:microsoft.com/office/officeart/2008/layout/HorizontalMultiLevelHierarchy"/>
    <dgm:cxn modelId="{A6947881-D9E1-49DB-A8F8-F3D205E5C724}" type="presParOf" srcId="{FF52EB63-3EF2-43C4-B8E4-12BF69119301}" destId="{4A56FA4B-2301-46A4-A395-705283416F30}" srcOrd="1" destOrd="0" presId="urn:microsoft.com/office/officeart/2008/layout/HorizontalMultiLevelHierarchy"/>
    <dgm:cxn modelId="{8DC48E0D-5BFB-4D98-8AEB-FFEC4E8FDD15}" type="presParOf" srcId="{4A56FA4B-2301-46A4-A395-705283416F30}" destId="{AB593ED9-693B-42B9-9986-7C435C7F7064}" srcOrd="0" destOrd="0" presId="urn:microsoft.com/office/officeart/2008/layout/HorizontalMultiLevelHierarchy"/>
    <dgm:cxn modelId="{67BDE934-9A91-4B39-8717-05560E103C60}" type="presParOf" srcId="{AB593ED9-693B-42B9-9986-7C435C7F7064}" destId="{596F62E5-2CC4-45A5-A801-B1826655845D}" srcOrd="0" destOrd="0" presId="urn:microsoft.com/office/officeart/2008/layout/HorizontalMultiLevelHierarchy"/>
    <dgm:cxn modelId="{B0970EC6-8374-491C-A449-DAC264BBDE37}" type="presParOf" srcId="{4A56FA4B-2301-46A4-A395-705283416F30}" destId="{B0329FAE-8134-438E-9A39-48E656E4E26D}" srcOrd="1" destOrd="0" presId="urn:microsoft.com/office/officeart/2008/layout/HorizontalMultiLevelHierarchy"/>
    <dgm:cxn modelId="{3BF5BC35-1E4D-4AE0-B380-CE5F6681B2AC}" type="presParOf" srcId="{B0329FAE-8134-438E-9A39-48E656E4E26D}" destId="{D0BF78E4-6600-4668-8007-FD5C2B0C0B81}" srcOrd="0" destOrd="0" presId="urn:microsoft.com/office/officeart/2008/layout/HorizontalMultiLevelHierarchy"/>
    <dgm:cxn modelId="{F1759B3E-4D6D-4C88-90B2-C367D45DB4A2}" type="presParOf" srcId="{B0329FAE-8134-438E-9A39-48E656E4E26D}" destId="{F5B453F3-2208-446A-9133-5085F09888B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D7C66-B68D-4A66-BBC7-F26BC58F2071}">
      <dsp:nvSpPr>
        <dsp:cNvPr id="0" name=""/>
        <dsp:cNvSpPr/>
      </dsp:nvSpPr>
      <dsp:spPr>
        <a:xfrm>
          <a:off x="2560764" y="2274461"/>
          <a:ext cx="566977" cy="1312188"/>
        </a:xfrm>
        <a:custGeom>
          <a:avLst/>
          <a:gdLst/>
          <a:ahLst/>
          <a:cxnLst/>
          <a:rect l="0" t="0" r="0" b="0"/>
          <a:pathLst>
            <a:path>
              <a:moveTo>
                <a:pt x="0" y="0"/>
              </a:moveTo>
              <a:lnTo>
                <a:pt x="283488" y="0"/>
              </a:lnTo>
              <a:lnTo>
                <a:pt x="283488" y="1312188"/>
              </a:lnTo>
              <a:lnTo>
                <a:pt x="566977" y="131218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effectLst>
              <a:outerShdw blurRad="38100" dist="38100" dir="2700000" algn="tl">
                <a:srgbClr val="000000">
                  <a:alpha val="43137"/>
                </a:srgbClr>
              </a:outerShdw>
            </a:effectLst>
          </a:endParaRPr>
        </a:p>
      </dsp:txBody>
      <dsp:txXfrm>
        <a:off x="2808517" y="2894819"/>
        <a:ext cx="71472" cy="71472"/>
      </dsp:txXfrm>
    </dsp:sp>
    <dsp:sp modelId="{969DC16F-5A3C-48BD-B245-C4E11F24D3B1}">
      <dsp:nvSpPr>
        <dsp:cNvPr id="0" name=""/>
        <dsp:cNvSpPr/>
      </dsp:nvSpPr>
      <dsp:spPr>
        <a:xfrm>
          <a:off x="2560764" y="2187438"/>
          <a:ext cx="566977" cy="91440"/>
        </a:xfrm>
        <a:custGeom>
          <a:avLst/>
          <a:gdLst/>
          <a:ahLst/>
          <a:cxnLst/>
          <a:rect l="0" t="0" r="0" b="0"/>
          <a:pathLst>
            <a:path>
              <a:moveTo>
                <a:pt x="0" y="87022"/>
              </a:moveTo>
              <a:lnTo>
                <a:pt x="283488" y="87022"/>
              </a:lnTo>
              <a:lnTo>
                <a:pt x="283488" y="45720"/>
              </a:lnTo>
              <a:lnTo>
                <a:pt x="566977" y="457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effectLst>
              <a:outerShdw blurRad="38100" dist="38100" dir="2700000" algn="tl">
                <a:srgbClr val="000000">
                  <a:alpha val="43137"/>
                </a:srgbClr>
              </a:outerShdw>
            </a:effectLst>
          </a:endParaRPr>
        </a:p>
      </dsp:txBody>
      <dsp:txXfrm>
        <a:off x="2830041" y="2218946"/>
        <a:ext cx="28424" cy="28424"/>
      </dsp:txXfrm>
    </dsp:sp>
    <dsp:sp modelId="{1ADA7028-34A6-45CA-B62A-CA0435B37609}">
      <dsp:nvSpPr>
        <dsp:cNvPr id="0" name=""/>
        <dsp:cNvSpPr/>
      </dsp:nvSpPr>
      <dsp:spPr>
        <a:xfrm>
          <a:off x="2560764" y="925419"/>
          <a:ext cx="566977" cy="1349041"/>
        </a:xfrm>
        <a:custGeom>
          <a:avLst/>
          <a:gdLst/>
          <a:ahLst/>
          <a:cxnLst/>
          <a:rect l="0" t="0" r="0" b="0"/>
          <a:pathLst>
            <a:path>
              <a:moveTo>
                <a:pt x="0" y="1349041"/>
              </a:moveTo>
              <a:lnTo>
                <a:pt x="283488" y="1349041"/>
              </a:lnTo>
              <a:lnTo>
                <a:pt x="283488" y="0"/>
              </a:lnTo>
              <a:lnTo>
                <a:pt x="566977"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effectLst>
              <a:outerShdw blurRad="38100" dist="38100" dir="2700000" algn="tl">
                <a:srgbClr val="000000">
                  <a:alpha val="43137"/>
                </a:srgbClr>
              </a:outerShdw>
            </a:effectLst>
          </a:endParaRPr>
        </a:p>
      </dsp:txBody>
      <dsp:txXfrm>
        <a:off x="2807669" y="1563356"/>
        <a:ext cx="73167" cy="73167"/>
      </dsp:txXfrm>
    </dsp:sp>
    <dsp:sp modelId="{D9001099-0CCD-46AB-A068-82260E6FBC8A}">
      <dsp:nvSpPr>
        <dsp:cNvPr id="0" name=""/>
        <dsp:cNvSpPr/>
      </dsp:nvSpPr>
      <dsp:spPr>
        <a:xfrm rot="16200000">
          <a:off x="-145844" y="1842313"/>
          <a:ext cx="4548922" cy="864295"/>
        </a:xfrm>
        <a:prstGeom prst="rect">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effectLst>
                <a:outerShdw blurRad="38100" dist="38100" dir="2700000" algn="tl">
                  <a:srgbClr val="000000">
                    <a:alpha val="43137"/>
                  </a:srgbClr>
                </a:outerShdw>
              </a:effectLst>
              <a:latin typeface="Trebuchet MS" panose="020B0603020202020204" pitchFamily="34" charset="0"/>
            </a:rPr>
            <a:t>LES ACTEURS DU FONDS AFRICAIN</a:t>
          </a:r>
        </a:p>
      </dsp:txBody>
      <dsp:txXfrm>
        <a:off x="-145844" y="1842313"/>
        <a:ext cx="4548922" cy="864295"/>
      </dsp:txXfrm>
    </dsp:sp>
    <dsp:sp modelId="{249205CA-CFAB-47ED-8FB5-0D0E5D8D1286}">
      <dsp:nvSpPr>
        <dsp:cNvPr id="0" name=""/>
        <dsp:cNvSpPr/>
      </dsp:nvSpPr>
      <dsp:spPr>
        <a:xfrm>
          <a:off x="3127742" y="388972"/>
          <a:ext cx="6057532" cy="1072892"/>
        </a:xfrm>
        <a:prstGeom prst="rect">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effectLst>
                <a:outerShdw blurRad="38100" dist="38100" dir="2700000" algn="tl">
                  <a:srgbClr val="000000">
                    <a:alpha val="43137"/>
                  </a:srgbClr>
                </a:outerShdw>
              </a:effectLst>
              <a:latin typeface="Trebuchet MS" panose="020B0603020202020204" pitchFamily="34" charset="0"/>
            </a:rPr>
            <a:t>La DGCT </a:t>
          </a:r>
          <a:r>
            <a:rPr lang="fr-FR" sz="1600" kern="1200" dirty="0">
              <a:effectLst>
                <a:outerShdw blurRad="38100" dist="38100" dir="2700000" algn="tl">
                  <a:srgbClr val="000000">
                    <a:alpha val="43137"/>
                  </a:srgbClr>
                </a:outerShdw>
              </a:effectLst>
              <a:latin typeface="Trebuchet MS" panose="020B0603020202020204" pitchFamily="34" charset="0"/>
            </a:rPr>
            <a:t>(GESTIONNAIRE DU FONDS): Préside le Comite de Pilotage, lance les appels à projets, convoque le Comité Technique pour évaluer les demandes d’appui et apporte le soutien financier. </a:t>
          </a:r>
        </a:p>
      </dsp:txBody>
      <dsp:txXfrm>
        <a:off x="3127742" y="388972"/>
        <a:ext cx="6057532" cy="1072892"/>
      </dsp:txXfrm>
    </dsp:sp>
    <dsp:sp modelId="{0228D8A8-6306-4D0B-89D9-3823E3F8EEAC}">
      <dsp:nvSpPr>
        <dsp:cNvPr id="0" name=""/>
        <dsp:cNvSpPr/>
      </dsp:nvSpPr>
      <dsp:spPr>
        <a:xfrm>
          <a:off x="3127742" y="1677939"/>
          <a:ext cx="6022351" cy="1110437"/>
        </a:xfrm>
        <a:prstGeom prst="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effectLst>
                <a:outerShdw blurRad="38100" dist="38100" dir="2700000" algn="tl">
                  <a:srgbClr val="000000">
                    <a:alpha val="43137"/>
                  </a:srgbClr>
                </a:outerShdw>
              </a:effectLst>
              <a:latin typeface="Trebuchet MS" panose="020B0603020202020204" pitchFamily="34" charset="0"/>
            </a:rPr>
            <a:t>La Collectivité Territoriale marocaine </a:t>
          </a:r>
          <a:r>
            <a:rPr lang="fr-FR" sz="1600" kern="1200" dirty="0">
              <a:effectLst>
                <a:outerShdw blurRad="38100" dist="38100" dir="2700000" algn="tl">
                  <a:srgbClr val="000000">
                    <a:alpha val="43137"/>
                  </a:srgbClr>
                </a:outerShdw>
              </a:effectLst>
              <a:latin typeface="Trebuchet MS" panose="020B0603020202020204" pitchFamily="34" charset="0"/>
            </a:rPr>
            <a:t>(COLLECTIVITÉ PIVOT): Co-établit le cadre partenarial, contribue au financement, fournit l’expertise technique et suit l’exécution.</a:t>
          </a:r>
        </a:p>
      </dsp:txBody>
      <dsp:txXfrm>
        <a:off x="3127742" y="1677939"/>
        <a:ext cx="6022351" cy="1110437"/>
      </dsp:txXfrm>
    </dsp:sp>
    <dsp:sp modelId="{EC97416E-EC85-4959-8436-F3AA699D0F41}">
      <dsp:nvSpPr>
        <dsp:cNvPr id="0" name=""/>
        <dsp:cNvSpPr/>
      </dsp:nvSpPr>
      <dsp:spPr>
        <a:xfrm>
          <a:off x="3127742" y="3004451"/>
          <a:ext cx="6043556" cy="1164395"/>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effectLst>
                <a:outerShdw blurRad="38100" dist="38100" dir="2700000" algn="tl">
                  <a:srgbClr val="000000">
                    <a:alpha val="43137"/>
                  </a:srgbClr>
                </a:outerShdw>
              </a:effectLst>
              <a:latin typeface="Trebuchet MS" panose="020B0603020202020204" pitchFamily="34" charset="0"/>
            </a:rPr>
            <a:t>La Collectivité Territoriale partenaire </a:t>
          </a:r>
          <a:r>
            <a:rPr lang="fr-FR" sz="1600" kern="1200" dirty="0">
              <a:effectLst>
                <a:outerShdw blurRad="38100" dist="38100" dir="2700000" algn="tl">
                  <a:srgbClr val="000000">
                    <a:alpha val="43137"/>
                  </a:srgbClr>
                </a:outerShdw>
              </a:effectLst>
              <a:latin typeface="Trebuchet MS" panose="020B0603020202020204" pitchFamily="34" charset="0"/>
            </a:rPr>
            <a:t>(BÉNÉFICIAIRE DIRECT ET EXCLUSIF): formule la demande de partenariat, élabore le projet ou action, le cas échéant, demande l’expertise, apporte son appui financier et veille sur les étapes de réalisation du projet ou action.</a:t>
          </a:r>
        </a:p>
      </dsp:txBody>
      <dsp:txXfrm>
        <a:off x="3127742" y="3004451"/>
        <a:ext cx="6043556" cy="1164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93ED9-693B-42B9-9986-7C435C7F7064}">
      <dsp:nvSpPr>
        <dsp:cNvPr id="0" name=""/>
        <dsp:cNvSpPr/>
      </dsp:nvSpPr>
      <dsp:spPr>
        <a:xfrm>
          <a:off x="5239425" y="3018704"/>
          <a:ext cx="577326" cy="91440"/>
        </a:xfrm>
        <a:custGeom>
          <a:avLst/>
          <a:gdLst/>
          <a:ahLst/>
          <a:cxnLst/>
          <a:rect l="0" t="0" r="0" b="0"/>
          <a:pathLst>
            <a:path>
              <a:moveTo>
                <a:pt x="0" y="45720"/>
              </a:moveTo>
              <a:lnTo>
                <a:pt x="577326"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dirty="0"/>
        </a:p>
      </dsp:txBody>
      <dsp:txXfrm>
        <a:off x="5513655" y="3049991"/>
        <a:ext cx="28866" cy="28866"/>
      </dsp:txXfrm>
    </dsp:sp>
    <dsp:sp modelId="{6F4B0301-ADEE-492F-B916-AE5FBA848680}">
      <dsp:nvSpPr>
        <dsp:cNvPr id="0" name=""/>
        <dsp:cNvSpPr/>
      </dsp:nvSpPr>
      <dsp:spPr>
        <a:xfrm>
          <a:off x="1775467" y="2320505"/>
          <a:ext cx="577326" cy="743919"/>
        </a:xfrm>
        <a:custGeom>
          <a:avLst/>
          <a:gdLst/>
          <a:ahLst/>
          <a:cxnLst/>
          <a:rect l="0" t="0" r="0" b="0"/>
          <a:pathLst>
            <a:path>
              <a:moveTo>
                <a:pt x="0" y="0"/>
              </a:moveTo>
              <a:lnTo>
                <a:pt x="288663" y="0"/>
              </a:lnTo>
              <a:lnTo>
                <a:pt x="288663" y="743919"/>
              </a:lnTo>
              <a:lnTo>
                <a:pt x="577326" y="743919"/>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latin typeface="Trebuchet MS" panose="020B0603020202020204" pitchFamily="34" charset="0"/>
          </a:endParaRPr>
        </a:p>
      </dsp:txBody>
      <dsp:txXfrm>
        <a:off x="2040589" y="2668923"/>
        <a:ext cx="47082" cy="47082"/>
      </dsp:txXfrm>
    </dsp:sp>
    <dsp:sp modelId="{BCACF507-A916-4823-AC36-12A8290565AE}">
      <dsp:nvSpPr>
        <dsp:cNvPr id="0" name=""/>
        <dsp:cNvSpPr/>
      </dsp:nvSpPr>
      <dsp:spPr>
        <a:xfrm>
          <a:off x="5289566" y="1580229"/>
          <a:ext cx="577326" cy="91440"/>
        </a:xfrm>
        <a:custGeom>
          <a:avLst/>
          <a:gdLst/>
          <a:ahLst/>
          <a:cxnLst/>
          <a:rect l="0" t="0" r="0" b="0"/>
          <a:pathLst>
            <a:path>
              <a:moveTo>
                <a:pt x="0" y="45720"/>
              </a:moveTo>
              <a:lnTo>
                <a:pt x="577326"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dirty="0"/>
        </a:p>
      </dsp:txBody>
      <dsp:txXfrm>
        <a:off x="5563796" y="1611516"/>
        <a:ext cx="28866" cy="28866"/>
      </dsp:txXfrm>
    </dsp:sp>
    <dsp:sp modelId="{78198A36-06EE-4EDE-AF22-E6D3CF2FC8D7}">
      <dsp:nvSpPr>
        <dsp:cNvPr id="0" name=""/>
        <dsp:cNvSpPr/>
      </dsp:nvSpPr>
      <dsp:spPr>
        <a:xfrm>
          <a:off x="1775467" y="1625949"/>
          <a:ext cx="577326" cy="694556"/>
        </a:xfrm>
        <a:custGeom>
          <a:avLst/>
          <a:gdLst/>
          <a:ahLst/>
          <a:cxnLst/>
          <a:rect l="0" t="0" r="0" b="0"/>
          <a:pathLst>
            <a:path>
              <a:moveTo>
                <a:pt x="0" y="694556"/>
              </a:moveTo>
              <a:lnTo>
                <a:pt x="288663" y="694556"/>
              </a:lnTo>
              <a:lnTo>
                <a:pt x="288663" y="0"/>
              </a:lnTo>
              <a:lnTo>
                <a:pt x="577326"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latin typeface="Trebuchet MS" panose="020B0603020202020204" pitchFamily="34" charset="0"/>
          </a:endParaRPr>
        </a:p>
      </dsp:txBody>
      <dsp:txXfrm>
        <a:off x="2041551" y="1950648"/>
        <a:ext cx="45158" cy="45158"/>
      </dsp:txXfrm>
    </dsp:sp>
    <dsp:sp modelId="{CB19BEEF-1FF5-45F8-A97E-90D342F2323F}">
      <dsp:nvSpPr>
        <dsp:cNvPr id="0" name=""/>
        <dsp:cNvSpPr/>
      </dsp:nvSpPr>
      <dsp:spPr>
        <a:xfrm rot="16200000">
          <a:off x="-980543" y="1880470"/>
          <a:ext cx="4631950" cy="88007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rebuchet MS" panose="020B0603020202020204" pitchFamily="34" charset="0"/>
            </a:rPr>
            <a:t>Organes de gouvernance</a:t>
          </a:r>
        </a:p>
      </dsp:txBody>
      <dsp:txXfrm>
        <a:off x="-980543" y="1880470"/>
        <a:ext cx="4631950" cy="880070"/>
      </dsp:txXfrm>
    </dsp:sp>
    <dsp:sp modelId="{E58283E1-EB6B-436F-9A83-629B9631B005}">
      <dsp:nvSpPr>
        <dsp:cNvPr id="0" name=""/>
        <dsp:cNvSpPr/>
      </dsp:nvSpPr>
      <dsp:spPr>
        <a:xfrm>
          <a:off x="2352793" y="992038"/>
          <a:ext cx="2936772" cy="1267821"/>
        </a:xfrm>
        <a:prstGeom prst="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latin typeface="Trebuchet MS" panose="020B0603020202020204" pitchFamily="34" charset="0"/>
            </a:rPr>
            <a:t>COMITÉ DE PILOTAGE</a:t>
          </a:r>
          <a:r>
            <a:rPr lang="fr-FR" sz="1800" kern="1200" dirty="0">
              <a:latin typeface="Trebuchet MS" panose="020B0603020202020204" pitchFamily="34" charset="0"/>
            </a:rPr>
            <a:t> </a:t>
          </a:r>
        </a:p>
        <a:p>
          <a:pPr marL="0" lvl="0" indent="0" algn="ctr" defTabSz="800100">
            <a:lnSpc>
              <a:spcPct val="90000"/>
            </a:lnSpc>
            <a:spcBef>
              <a:spcPct val="0"/>
            </a:spcBef>
            <a:spcAft>
              <a:spcPct val="35000"/>
            </a:spcAft>
            <a:buNone/>
          </a:pPr>
          <a:r>
            <a:rPr lang="fr-FR" sz="1800" kern="1200" dirty="0">
              <a:latin typeface="Trebuchet MS" panose="020B0603020202020204" pitchFamily="34" charset="0"/>
            </a:rPr>
            <a:t>Organe décisionnel </a:t>
          </a:r>
        </a:p>
        <a:p>
          <a:pPr marL="0" lvl="0" indent="0" algn="ctr" defTabSz="800100">
            <a:lnSpc>
              <a:spcPct val="90000"/>
            </a:lnSpc>
            <a:spcBef>
              <a:spcPct val="0"/>
            </a:spcBef>
            <a:spcAft>
              <a:spcPct val="35000"/>
            </a:spcAft>
            <a:buNone/>
          </a:pPr>
          <a:r>
            <a:rPr lang="fr-FR" sz="1800" kern="1200" dirty="0">
              <a:latin typeface="Trebuchet MS" panose="020B0603020202020204" pitchFamily="34" charset="0"/>
            </a:rPr>
            <a:t>(Présidé par M. le WDGCT)</a:t>
          </a:r>
        </a:p>
      </dsp:txBody>
      <dsp:txXfrm>
        <a:off x="2352793" y="992038"/>
        <a:ext cx="2936772" cy="1267821"/>
      </dsp:txXfrm>
    </dsp:sp>
    <dsp:sp modelId="{A8B0B34F-2966-4AE4-8420-1DE4FB43BD5A}">
      <dsp:nvSpPr>
        <dsp:cNvPr id="0" name=""/>
        <dsp:cNvSpPr/>
      </dsp:nvSpPr>
      <dsp:spPr>
        <a:xfrm>
          <a:off x="5866892" y="1185913"/>
          <a:ext cx="4826275" cy="880070"/>
        </a:xfrm>
        <a:prstGeom prst="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Trebuchet MS" panose="020B0603020202020204" pitchFamily="34" charset="0"/>
            </a:rPr>
            <a:t>Arrête les orientations stratégiques, mène les réflexions prospectives avec les partenaires internationaux et prend la décision de l’octroi de l’appui financier du Fonds </a:t>
          </a:r>
        </a:p>
      </dsp:txBody>
      <dsp:txXfrm>
        <a:off x="5866892" y="1185913"/>
        <a:ext cx="4826275" cy="880070"/>
      </dsp:txXfrm>
    </dsp:sp>
    <dsp:sp modelId="{50FF9DB8-626D-4663-B8CB-559DA08DDEF0}">
      <dsp:nvSpPr>
        <dsp:cNvPr id="0" name=""/>
        <dsp:cNvSpPr/>
      </dsp:nvSpPr>
      <dsp:spPr>
        <a:xfrm>
          <a:off x="2352793" y="2479877"/>
          <a:ext cx="2886631" cy="1169094"/>
        </a:xfrm>
        <a:prstGeom prst="rect">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latin typeface="Trebuchet MS" panose="020B0603020202020204" pitchFamily="34" charset="0"/>
            </a:rPr>
            <a:t>COMITÉ TECHNIQUE</a:t>
          </a:r>
        </a:p>
        <a:p>
          <a:pPr marL="0" lvl="0" indent="0" algn="ctr" defTabSz="800100">
            <a:lnSpc>
              <a:spcPct val="90000"/>
            </a:lnSpc>
            <a:spcBef>
              <a:spcPct val="0"/>
            </a:spcBef>
            <a:spcAft>
              <a:spcPct val="35000"/>
            </a:spcAft>
            <a:buNone/>
          </a:pPr>
          <a:r>
            <a:rPr lang="fr-FR" sz="1800" kern="1200" dirty="0">
              <a:latin typeface="Trebuchet MS" panose="020B0603020202020204" pitchFamily="34" charset="0"/>
            </a:rPr>
            <a:t> Organe opérationnel </a:t>
          </a:r>
          <a:endParaRPr lang="fr-FR" sz="1400" kern="1200" dirty="0">
            <a:latin typeface="Trebuchet MS" panose="020B0603020202020204" pitchFamily="34" charset="0"/>
          </a:endParaRPr>
        </a:p>
        <a:p>
          <a:pPr marL="0" lvl="0" indent="0" algn="ctr" defTabSz="800100">
            <a:lnSpc>
              <a:spcPct val="90000"/>
            </a:lnSpc>
            <a:spcBef>
              <a:spcPct val="0"/>
            </a:spcBef>
            <a:spcAft>
              <a:spcPct val="35000"/>
            </a:spcAft>
            <a:buNone/>
          </a:pPr>
          <a:r>
            <a:rPr lang="fr-FR" sz="1400" kern="1200" dirty="0">
              <a:latin typeface="Trebuchet MS" panose="020B0603020202020204" pitchFamily="34" charset="0"/>
            </a:rPr>
            <a:t>(Présidé par M. le Gouverneur chargé du PCD</a:t>
          </a:r>
        </a:p>
      </dsp:txBody>
      <dsp:txXfrm>
        <a:off x="2352793" y="2479877"/>
        <a:ext cx="2886631" cy="1169094"/>
      </dsp:txXfrm>
    </dsp:sp>
    <dsp:sp modelId="{D0BF78E4-6600-4668-8007-FD5C2B0C0B81}">
      <dsp:nvSpPr>
        <dsp:cNvPr id="0" name=""/>
        <dsp:cNvSpPr/>
      </dsp:nvSpPr>
      <dsp:spPr>
        <a:xfrm>
          <a:off x="5816752" y="2624389"/>
          <a:ext cx="4844749" cy="880070"/>
        </a:xfrm>
        <a:prstGeom prst="rect">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Trebuchet MS" panose="020B0603020202020204" pitchFamily="34" charset="0"/>
            </a:rPr>
            <a:t>Vérifie, évalue et donne un avis sur le contenu des dossiers reçus, élabore des rapports de synthèse, suit l’état d’avancement des prestations et élabore des rapports annuels d’activités </a:t>
          </a:r>
        </a:p>
      </dsp:txBody>
      <dsp:txXfrm>
        <a:off x="5816752" y="2624389"/>
        <a:ext cx="4844749" cy="88007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E3C796-2079-40CC-B62C-412D68758D48}"/>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18549FA-6F63-401A-A344-4B70CD02DB1B}"/>
              </a:ext>
            </a:extLst>
          </p:cNvPr>
          <p:cNvSpPr>
            <a:spLocks noGrp="1"/>
          </p:cNvSpPr>
          <p:nvPr>
            <p:ph type="dt" sz="quarter" idx="1"/>
          </p:nvPr>
        </p:nvSpPr>
        <p:spPr>
          <a:xfrm>
            <a:off x="3850445" y="1"/>
            <a:ext cx="2945659" cy="498056"/>
          </a:xfrm>
          <a:prstGeom prst="rect">
            <a:avLst/>
          </a:prstGeom>
        </p:spPr>
        <p:txBody>
          <a:bodyPr vert="horz" lIns="91440" tIns="45720" rIns="91440" bIns="45720" rtlCol="0"/>
          <a:lstStyle>
            <a:lvl1pPr algn="r">
              <a:defRPr sz="1200"/>
            </a:lvl1pPr>
          </a:lstStyle>
          <a:p>
            <a:fld id="{C5BA727C-988B-4B1C-81B9-9A1CD894B73A}" type="datetimeFigureOut">
              <a:rPr lang="fr-FR" smtClean="0"/>
              <a:pPr/>
              <a:t>21/03/2026</a:t>
            </a:fld>
            <a:endParaRPr lang="fr-FR"/>
          </a:p>
        </p:txBody>
      </p:sp>
      <p:sp>
        <p:nvSpPr>
          <p:cNvPr id="4" name="Espace réservé du pied de page 3">
            <a:extLst>
              <a:ext uri="{FF2B5EF4-FFF2-40B4-BE49-F238E27FC236}">
                <a16:creationId xmlns:a16="http://schemas.microsoft.com/office/drawing/2014/main" id="{E729662F-DB57-450D-8A84-26C0D6F5E2EA}"/>
              </a:ext>
            </a:extLst>
          </p:cNvPr>
          <p:cNvSpPr>
            <a:spLocks noGrp="1"/>
          </p:cNvSpPr>
          <p:nvPr>
            <p:ph type="ftr" sz="quarter" idx="2"/>
          </p:nvPr>
        </p:nvSpPr>
        <p:spPr>
          <a:xfrm>
            <a:off x="0" y="9428586"/>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36F283-3842-4198-850A-3EFAD567D3A9}"/>
              </a:ext>
            </a:extLst>
          </p:cNvPr>
          <p:cNvSpPr>
            <a:spLocks noGrp="1"/>
          </p:cNvSpPr>
          <p:nvPr>
            <p:ph type="sldNum" sz="quarter" idx="3"/>
          </p:nvPr>
        </p:nvSpPr>
        <p:spPr>
          <a:xfrm>
            <a:off x="3850445" y="9428586"/>
            <a:ext cx="2945659" cy="498055"/>
          </a:xfrm>
          <a:prstGeom prst="rect">
            <a:avLst/>
          </a:prstGeom>
        </p:spPr>
        <p:txBody>
          <a:bodyPr vert="horz" lIns="91440" tIns="45720" rIns="91440" bIns="45720" rtlCol="0" anchor="b"/>
          <a:lstStyle>
            <a:lvl1pPr algn="r">
              <a:defRPr sz="1200"/>
            </a:lvl1pPr>
          </a:lstStyle>
          <a:p>
            <a:fld id="{68B47C99-89B6-4AD4-A888-BD64F625C809}" type="slidenum">
              <a:rPr lang="fr-FR" smtClean="0"/>
              <a:pPr/>
              <a:t>‹N°›</a:t>
            </a:fld>
            <a:endParaRPr lang="fr-FR"/>
          </a:p>
        </p:txBody>
      </p:sp>
    </p:spTree>
    <p:extLst>
      <p:ext uri="{BB962C8B-B14F-4D97-AF65-F5344CB8AC3E}">
        <p14:creationId xmlns:p14="http://schemas.microsoft.com/office/powerpoint/2010/main" val="3032691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1"/>
            <a:ext cx="2945659" cy="498056"/>
          </a:xfrm>
          <a:prstGeom prst="rect">
            <a:avLst/>
          </a:prstGeom>
        </p:spPr>
        <p:txBody>
          <a:bodyPr vert="horz" lIns="91440" tIns="45720" rIns="91440" bIns="45720" rtlCol="0"/>
          <a:lstStyle>
            <a:lvl1pPr algn="r">
              <a:defRPr sz="1200"/>
            </a:lvl1pPr>
          </a:lstStyle>
          <a:p>
            <a:fld id="{3298214A-D8B3-4915-8962-B43E5231684C}" type="datetimeFigureOut">
              <a:rPr lang="en-US" smtClean="0"/>
              <a:pPr/>
              <a:t>3/21/2026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6"/>
            <a:ext cx="2945659" cy="498055"/>
          </a:xfrm>
          <a:prstGeom prst="rect">
            <a:avLst/>
          </a:prstGeom>
        </p:spPr>
        <p:txBody>
          <a:bodyPr vert="horz" lIns="91440" tIns="45720" rIns="91440" bIns="45720" rtlCol="0" anchor="b"/>
          <a:lstStyle>
            <a:lvl1pPr algn="r">
              <a:defRPr sz="1200"/>
            </a:lvl1pPr>
          </a:lstStyle>
          <a:p>
            <a:fld id="{F20158C4-8972-4A9B-866C-EFB23766131C}" type="slidenum">
              <a:rPr lang="en-US" smtClean="0"/>
              <a:pPr/>
              <a:t>‹N°›</a:t>
            </a:fld>
            <a:endParaRPr lang="en-US"/>
          </a:p>
        </p:txBody>
      </p:sp>
    </p:spTree>
    <p:extLst>
      <p:ext uri="{BB962C8B-B14F-4D97-AF65-F5344CB8AC3E}">
        <p14:creationId xmlns:p14="http://schemas.microsoft.com/office/powerpoint/2010/main" val="31082295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158C4-8972-4A9B-866C-EFB2376613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004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158C4-8972-4A9B-866C-EFB2376613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15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158C4-8972-4A9B-866C-EFB2376613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8699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16C09B-4FD1-E041-862E-B20F0189DA08}"/>
              </a:ext>
            </a:extLst>
          </p:cNvPr>
          <p:cNvPicPr>
            <a:picLocks noChangeAspect="1"/>
          </p:cNvPicPr>
          <p:nvPr userDrawn="1"/>
        </p:nvPicPr>
        <p:blipFill rotWithShape="1">
          <a:blip r:embed="rId2"/>
          <a:srcRect t="1358" r="50208" b="44137"/>
          <a:stretch/>
        </p:blipFill>
        <p:spPr>
          <a:xfrm>
            <a:off x="0" y="0"/>
            <a:ext cx="12369800" cy="6930388"/>
          </a:xfrm>
          <a:prstGeom prst="rect">
            <a:avLst/>
          </a:prstGeom>
        </p:spPr>
      </p:pic>
      <p:sp>
        <p:nvSpPr>
          <p:cNvPr id="2" name="Titre 1"/>
          <p:cNvSpPr>
            <a:spLocks noGrp="1"/>
          </p:cNvSpPr>
          <p:nvPr>
            <p:ph type="ctrTitle"/>
          </p:nvPr>
        </p:nvSpPr>
        <p:spPr>
          <a:xfrm>
            <a:off x="1524000" y="2688445"/>
            <a:ext cx="9144000" cy="1024875"/>
          </a:xfrm>
        </p:spPr>
        <p:txBody>
          <a:bodyPr anchor="b">
            <a:normAutofit/>
          </a:bodyPr>
          <a:lstStyle>
            <a:lvl1pPr algn="ctr">
              <a:defRPr sz="3200"/>
            </a:lvl1pPr>
          </a:lstStyle>
          <a:p>
            <a:r>
              <a:rPr lang="fr-FR" dirty="0"/>
              <a:t>Modifiez le style du titre</a:t>
            </a:r>
          </a:p>
        </p:txBody>
      </p:sp>
      <p:sp>
        <p:nvSpPr>
          <p:cNvPr id="3" name="Sous-titre 2"/>
          <p:cNvSpPr>
            <a:spLocks noGrp="1"/>
          </p:cNvSpPr>
          <p:nvPr>
            <p:ph type="subTitle" idx="1"/>
          </p:nvPr>
        </p:nvSpPr>
        <p:spPr>
          <a:xfrm>
            <a:off x="1524000" y="3807252"/>
            <a:ext cx="9144000" cy="496451"/>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21/03/2026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pic>
        <p:nvPicPr>
          <p:cNvPr id="9" name="Image 8">
            <a:extLst>
              <a:ext uri="{FF2B5EF4-FFF2-40B4-BE49-F238E27FC236}">
                <a16:creationId xmlns:a16="http://schemas.microsoft.com/office/drawing/2014/main" id="{AC91D33F-1998-441B-A5E9-44FDD11DDF6C}"/>
              </a:ext>
            </a:extLst>
          </p:cNvPr>
          <p:cNvPicPr>
            <a:picLocks noChangeAspect="1"/>
          </p:cNvPicPr>
          <p:nvPr userDrawn="1"/>
        </p:nvPicPr>
        <p:blipFill rotWithShape="1">
          <a:blip r:embed="rId3" cstate="print"/>
          <a:srcRect l="16491" t="50283" r="27967" b="37051"/>
          <a:stretch/>
        </p:blipFill>
        <p:spPr>
          <a:xfrm>
            <a:off x="4758595" y="6186228"/>
            <a:ext cx="2683797" cy="408035"/>
          </a:xfrm>
          <a:prstGeom prst="rect">
            <a:avLst/>
          </a:prstGeom>
        </p:spPr>
      </p:pic>
      <p:pic>
        <p:nvPicPr>
          <p:cNvPr id="1027" name="Picture 3" descr="D:\Data Big Ideas\Clients\DGCT\Charte graphique\Logos\Logos et intitulés Directions\Logos Directions\Archive\Logo PNG\PCD-VF.png"/>
          <p:cNvPicPr>
            <a:picLocks noChangeAspect="1" noChangeArrowheads="1"/>
          </p:cNvPicPr>
          <p:nvPr userDrawn="1"/>
        </p:nvPicPr>
        <p:blipFill>
          <a:blip r:embed="rId4"/>
          <a:srcRect/>
          <a:stretch>
            <a:fillRect/>
          </a:stretch>
        </p:blipFill>
        <p:spPr bwMode="auto">
          <a:xfrm>
            <a:off x="3567451" y="139352"/>
            <a:ext cx="5112913" cy="2197434"/>
          </a:xfrm>
          <a:prstGeom prst="rect">
            <a:avLst/>
          </a:prstGeom>
          <a:noFill/>
        </p:spPr>
      </p:pic>
    </p:spTree>
    <p:extLst>
      <p:ext uri="{BB962C8B-B14F-4D97-AF65-F5344CB8AC3E}">
        <p14:creationId xmlns:p14="http://schemas.microsoft.com/office/powerpoint/2010/main" val="333013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44403204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4428434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1FB153-5F4B-443C-9114-0C89DEDBE7E5}" type="datetimeFigureOut">
              <a:rPr lang="fr-FR" smtClean="0"/>
              <a:pPr/>
              <a:t>21/03/2026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545D14-0D72-4631-9DF9-AC04B9F0D6BF}" type="slidenum">
              <a:rPr lang="fr-FR" smtClean="0"/>
              <a:pPr/>
              <a:t>‹N°›</a:t>
            </a:fld>
            <a:endParaRPr lang="fr-FR"/>
          </a:p>
        </p:txBody>
      </p:sp>
      <p:sp>
        <p:nvSpPr>
          <p:cNvPr id="5"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9023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2195"/>
            <a:ext cx="10515600" cy="1201073"/>
          </a:xfrm>
        </p:spPr>
        <p:txBody>
          <a:bodyPr/>
          <a:lstStyle>
            <a:lvl1pPr algn="ctr">
              <a:defRPr>
                <a:solidFill>
                  <a:schemeClr val="bg1"/>
                </a:solidFill>
              </a:defRPr>
            </a:lvl1pPr>
          </a:lstStyle>
          <a:p>
            <a:endParaRPr lang="fr-FR" dirty="0"/>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21/03/2026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spTree>
    <p:extLst>
      <p:ext uri="{BB962C8B-B14F-4D97-AF65-F5344CB8AC3E}">
        <p14:creationId xmlns:p14="http://schemas.microsoft.com/office/powerpoint/2010/main" val="308227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2000" cy="6439352"/>
            <a:chOff x="0" y="0"/>
            <a:chExt cx="12192000" cy="6439352"/>
          </a:xfrm>
        </p:grpSpPr>
        <p:pic>
          <p:nvPicPr>
            <p:cNvPr id="4" name="Image 3">
              <a:extLst>
                <a:ext uri="{FF2B5EF4-FFF2-40B4-BE49-F238E27FC236}">
                  <a16:creationId xmlns:a16="http://schemas.microsoft.com/office/drawing/2014/main" id="{6404F4E6-78FF-F248-AF20-F23CD736CA0A}"/>
                </a:ext>
              </a:extLst>
            </p:cNvPr>
            <p:cNvPicPr>
              <a:picLocks noChangeAspect="1"/>
            </p:cNvPicPr>
            <p:nvPr/>
          </p:nvPicPr>
          <p:blipFill rotWithShape="1">
            <a:blip r:embed="rId2"/>
            <a:srcRect l="566" t="6194" r="8829" b="39154"/>
            <a:stretch/>
          </p:blipFill>
          <p:spPr>
            <a:xfrm>
              <a:off x="0" y="0"/>
              <a:ext cx="12192000" cy="4035287"/>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279" y="2114843"/>
              <a:ext cx="2558829" cy="2340000"/>
            </a:xfrm>
            <a:prstGeom prst="rect">
              <a:avLst/>
            </a:prstGeom>
          </p:spPr>
        </p:pic>
      </p:grpSp>
    </p:spTree>
    <p:extLst>
      <p:ext uri="{BB962C8B-B14F-4D97-AF65-F5344CB8AC3E}">
        <p14:creationId xmlns:p14="http://schemas.microsoft.com/office/powerpoint/2010/main" val="29418038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1999" cy="6857999"/>
            <a:chOff x="0" y="0"/>
            <a:chExt cx="12191999" cy="6857999"/>
          </a:xfrm>
        </p:grpSpPr>
        <p:pic>
          <p:nvPicPr>
            <p:cNvPr id="4" name="Image 3">
              <a:extLst>
                <a:ext uri="{FF2B5EF4-FFF2-40B4-BE49-F238E27FC236}">
                  <a16:creationId xmlns:a16="http://schemas.microsoft.com/office/drawing/2014/main" id="{60402B49-3CFC-084B-A353-E5AFCB6BDE04}"/>
                </a:ext>
              </a:extLst>
            </p:cNvPr>
            <p:cNvPicPr>
              <a:picLocks noChangeAspect="1"/>
            </p:cNvPicPr>
            <p:nvPr/>
          </p:nvPicPr>
          <p:blipFill rotWithShape="1">
            <a:blip r:embed="rId2"/>
            <a:srcRect l="847" t="1411" r="3036" b="2491"/>
            <a:stretch/>
          </p:blipFill>
          <p:spPr>
            <a:xfrm>
              <a:off x="0" y="0"/>
              <a:ext cx="12191999" cy="6857999"/>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36476603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2000" cy="6858000"/>
            <a:chOff x="0" y="0"/>
            <a:chExt cx="12192000" cy="6858000"/>
          </a:xfrm>
        </p:grpSpPr>
        <p:pic>
          <p:nvPicPr>
            <p:cNvPr id="4" name="Image 3">
              <a:extLst>
                <a:ext uri="{FF2B5EF4-FFF2-40B4-BE49-F238E27FC236}">
                  <a16:creationId xmlns:a16="http://schemas.microsoft.com/office/drawing/2014/main" id="{DD1D036C-BE8C-8244-945F-69BA65D5EC44}"/>
                </a:ext>
              </a:extLst>
            </p:cNvPr>
            <p:cNvPicPr>
              <a:picLocks noChangeAspect="1"/>
            </p:cNvPicPr>
            <p:nvPr/>
          </p:nvPicPr>
          <p:blipFill rotWithShape="1">
            <a:blip r:embed="rId2"/>
            <a:srcRect l="2000" t="1979" r="2000" b="1977"/>
            <a:stretch/>
          </p:blipFill>
          <p:spPr>
            <a:xfrm>
              <a:off x="0" y="0"/>
              <a:ext cx="12192000" cy="6858000"/>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3067874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1999" cy="6858000"/>
            <a:chOff x="0" y="0"/>
            <a:chExt cx="12191999" cy="6858000"/>
          </a:xfrm>
        </p:grpSpPr>
        <p:pic>
          <p:nvPicPr>
            <p:cNvPr id="4" name="Image 3">
              <a:extLst>
                <a:ext uri="{FF2B5EF4-FFF2-40B4-BE49-F238E27FC236}">
                  <a16:creationId xmlns:a16="http://schemas.microsoft.com/office/drawing/2014/main" id="{8D75C4FF-1DB0-D24D-9A67-E33C767C294D}"/>
                </a:ext>
              </a:extLst>
            </p:cNvPr>
            <p:cNvPicPr>
              <a:picLocks noChangeAspect="1"/>
            </p:cNvPicPr>
            <p:nvPr/>
          </p:nvPicPr>
          <p:blipFill rotWithShape="1">
            <a:blip r:embed="rId2"/>
            <a:srcRect/>
            <a:stretch/>
          </p:blipFill>
          <p:spPr>
            <a:xfrm>
              <a:off x="0" y="0"/>
              <a:ext cx="12191999" cy="6858000"/>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257432348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21/03/2026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spTree>
    <p:extLst>
      <p:ext uri="{BB962C8B-B14F-4D97-AF65-F5344CB8AC3E}">
        <p14:creationId xmlns:p14="http://schemas.microsoft.com/office/powerpoint/2010/main" val="282244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1FB153-5F4B-443C-9114-0C89DEDBE7E5}" type="datetimeFigureOut">
              <a:rPr lang="fr-FR" smtClean="0"/>
              <a:pPr/>
              <a:t>21/03/2026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545D14-0D72-4631-9DF9-AC04B9F0D6BF}" type="slidenum">
              <a:rPr lang="fr-FR" smtClean="0"/>
              <a:pPr/>
              <a:t>‹N°›</a:t>
            </a:fld>
            <a:endParaRPr lang="fr-FR"/>
          </a:p>
        </p:txBody>
      </p:sp>
      <p:sp>
        <p:nvSpPr>
          <p:cNvPr id="10"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287663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FB153-5F4B-443C-9114-0C89DEDBE7E5}" type="datetimeFigureOut">
              <a:rPr lang="fr-FR" smtClean="0"/>
              <a:pPr/>
              <a:t>21/03/2026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45D14-0D72-4631-9DF9-AC04B9F0D6BF}" type="slidenum">
              <a:rPr lang="fr-FR" smtClean="0"/>
              <a:pPr/>
              <a:t>‹N°›</a:t>
            </a:fld>
            <a:endParaRPr lang="fr-FR"/>
          </a:p>
        </p:txBody>
      </p:sp>
      <p:sp>
        <p:nvSpPr>
          <p:cNvPr id="10" name="Parallélogramme 9">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rgbClr val="1F5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0727" y="215900"/>
            <a:ext cx="864000" cy="864000"/>
          </a:xfrm>
          <a:prstGeom prst="rect">
            <a:avLst/>
          </a:prstGeom>
        </p:spPr>
      </p:pic>
    </p:spTree>
    <p:extLst>
      <p:ext uri="{BB962C8B-B14F-4D97-AF65-F5344CB8AC3E}">
        <p14:creationId xmlns:p14="http://schemas.microsoft.com/office/powerpoint/2010/main" val="1238559552"/>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21" r:id="rId3"/>
    <p:sldLayoutId id="2147483741" r:id="rId4"/>
    <p:sldLayoutId id="2147483738" r:id="rId5"/>
    <p:sldLayoutId id="2147483739" r:id="rId6"/>
    <p:sldLayoutId id="2147483740" r:id="rId7"/>
    <p:sldLayoutId id="2147483722" r:id="rId8"/>
    <p:sldLayoutId id="2147483724"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2863" y="2796888"/>
            <a:ext cx="11359299" cy="1663751"/>
          </a:xfrm>
          <a:prstGeom prst="snip2DiagRect">
            <a:avLst/>
          </a:prstGeom>
          <a:solidFill>
            <a:srgbClr val="C00000"/>
          </a:solidFill>
          <a:ln w="38100">
            <a:solidFill>
              <a:schemeClr val="accent6">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lnSpc>
                <a:spcPct val="200000"/>
              </a:lnSpc>
            </a:pPr>
            <a:r>
              <a:rPr lang="fr-FR" sz="2200" b="1" i="1" dirty="0">
                <a:effectLst>
                  <a:outerShdw blurRad="38100" dist="38100" dir="2700000" algn="tl">
                    <a:srgbClr val="000000">
                      <a:alpha val="43137"/>
                    </a:srgbClr>
                  </a:outerShdw>
                </a:effectLst>
              </a:rPr>
              <a:t>LE FONDS AFRICAIN D’APPUI A LA COOPERATION DECENTRALISEE INTERNATIONALE: </a:t>
            </a:r>
          </a:p>
          <a:p>
            <a:pPr algn="ctr">
              <a:lnSpc>
                <a:spcPct val="200000"/>
              </a:lnSpc>
            </a:pPr>
            <a:r>
              <a:rPr lang="fr-FR" sz="2400" b="1" i="1" dirty="0">
                <a:effectLst>
                  <a:outerShdw blurRad="38100" dist="38100" dir="2700000" algn="tl">
                    <a:srgbClr val="000000">
                      <a:alpha val="43137"/>
                    </a:srgbClr>
                  </a:outerShdw>
                </a:effectLst>
              </a:rPr>
              <a:t>Incubateur pour le développement de la coopération décentralisée Sud-Sud </a:t>
            </a:r>
            <a:endParaRPr lang="fr-FR" sz="1400" b="1" dirty="0">
              <a:effectLst>
                <a:outerShdw blurRad="38100" dist="38100" dir="2700000" algn="tl">
                  <a:srgbClr val="000000">
                    <a:alpha val="43137"/>
                  </a:srgbClr>
                </a:outerShdw>
              </a:effectLst>
            </a:endParaRPr>
          </a:p>
        </p:txBody>
      </p:sp>
      <p:pic>
        <p:nvPicPr>
          <p:cNvPr id="3" name="Imag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9776" y="264414"/>
            <a:ext cx="6620256" cy="1624771"/>
          </a:xfrm>
          <a:prstGeom prst="rect">
            <a:avLst/>
          </a:prstGeom>
          <a:noFill/>
          <a:ln>
            <a:noFill/>
          </a:ln>
        </p:spPr>
      </p:pic>
      <p:sp>
        <p:nvSpPr>
          <p:cNvPr id="2" name="ZoneTexte 1">
            <a:extLst>
              <a:ext uri="{FF2B5EF4-FFF2-40B4-BE49-F238E27FC236}">
                <a16:creationId xmlns:a16="http://schemas.microsoft.com/office/drawing/2014/main" id="{614DD6D7-B3A3-6350-D5F5-6CD34433F41F}"/>
              </a:ext>
            </a:extLst>
          </p:cNvPr>
          <p:cNvSpPr txBox="1"/>
          <p:nvPr/>
        </p:nvSpPr>
        <p:spPr>
          <a:xfrm>
            <a:off x="9009529" y="6176683"/>
            <a:ext cx="3083859" cy="307777"/>
          </a:xfrm>
          <a:prstGeom prst="rect">
            <a:avLst/>
          </a:prstGeom>
          <a:noFill/>
        </p:spPr>
        <p:txBody>
          <a:bodyPr wrap="square" rtlCol="0">
            <a:spAutoFit/>
          </a:bodyPr>
          <a:lstStyle/>
          <a:p>
            <a:r>
              <a:rPr lang="fr-FR" sz="1400" b="1" dirty="0"/>
              <a:t>YAMOUSOUKROU, le 27 Mars 2026</a:t>
            </a:r>
            <a:endParaRPr lang="fr-MA" sz="1400" b="1" dirty="0"/>
          </a:p>
        </p:txBody>
      </p:sp>
    </p:spTree>
    <p:extLst>
      <p:ext uri="{BB962C8B-B14F-4D97-AF65-F5344CB8AC3E}">
        <p14:creationId xmlns:p14="http://schemas.microsoft.com/office/powerpoint/2010/main" val="196957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10</a:t>
            </a:fld>
            <a:endParaRPr lang="fr-FR" sz="1050" b="1" i="1" dirty="0">
              <a:solidFill>
                <a:schemeClr val="accent1"/>
              </a:solidFill>
              <a:effectLst>
                <a:outerShdw blurRad="38100" dist="38100" dir="2700000" algn="tl">
                  <a:srgbClr val="000000">
                    <a:alpha val="43137"/>
                  </a:srgbClr>
                </a:outerShdw>
              </a:effectLst>
            </a:endParaRPr>
          </a:p>
        </p:txBody>
      </p:sp>
      <p:sp>
        <p:nvSpPr>
          <p:cNvPr id="7" name="ZoneTexte 6"/>
          <p:cNvSpPr txBox="1"/>
          <p:nvPr/>
        </p:nvSpPr>
        <p:spPr>
          <a:xfrm>
            <a:off x="117937" y="1997508"/>
            <a:ext cx="11783683" cy="3365473"/>
          </a:xfrm>
          <a:prstGeom prst="rect">
            <a:avLst/>
          </a:prstGeom>
          <a:noFill/>
        </p:spPr>
        <p:txBody>
          <a:bodyPr wrap="square" rtlCol="0">
            <a:spAutoFit/>
          </a:bodyPr>
          <a:lstStyle/>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Octroi de bourses de formation diplômante et de perfectionnement au Maroc;</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Employabilité des jeunes;</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Promotion du tourisme durable;</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Digitalisation des administrations locales;</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Lutte contre la déperdition scolaire;</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Etc.</a:t>
            </a:r>
          </a:p>
          <a:p>
            <a:pPr marL="285750" lvl="0" indent="-285750" algn="just">
              <a:lnSpc>
                <a:spcPct val="150000"/>
              </a:lnSpc>
              <a:buClr>
                <a:srgbClr val="C00000"/>
              </a:buClr>
              <a:buFont typeface="Courier New" panose="02070309020205020404" pitchFamily="49" charset="0"/>
              <a:buChar char="o"/>
            </a:pPr>
            <a:endParaRPr lang="fr-FR" dirty="0">
              <a:latin typeface="Trebuchet MS" panose="020B0603020202020204" pitchFamily="34" charset="0"/>
            </a:endParaRPr>
          </a:p>
          <a:p>
            <a:pPr algn="just">
              <a:lnSpc>
                <a:spcPct val="150000"/>
              </a:lnSpc>
            </a:pPr>
            <a:endParaRPr lang="fr-FR" dirty="0">
              <a:latin typeface="Trebuchet MS" panose="020B0603020202020204" pitchFamily="34" charset="0"/>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6" name="ZoneTexte 5"/>
          <p:cNvSpPr txBox="1"/>
          <p:nvPr/>
        </p:nvSpPr>
        <p:spPr>
          <a:xfrm>
            <a:off x="117937" y="1378307"/>
            <a:ext cx="6014576"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d. Les domaines d’intervention du Fonds africain - 2</a:t>
            </a:r>
          </a:p>
        </p:txBody>
      </p:sp>
    </p:spTree>
    <p:extLst>
      <p:ext uri="{BB962C8B-B14F-4D97-AF65-F5344CB8AC3E}">
        <p14:creationId xmlns:p14="http://schemas.microsoft.com/office/powerpoint/2010/main" val="59925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55325" y="6313218"/>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11</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276045" y="1354847"/>
            <a:ext cx="7399078"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e. La contribution du Fonds africain aux projets ou actions</a:t>
            </a: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16" name="Rectangle 11"/>
          <p:cNvSpPr>
            <a:spLocks noChangeArrowheads="1"/>
          </p:cNvSpPr>
          <p:nvPr/>
        </p:nvSpPr>
        <p:spPr bwMode="auto">
          <a:xfrm>
            <a:off x="457200" y="520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p>
        </p:txBody>
      </p:sp>
      <p:sp>
        <p:nvSpPr>
          <p:cNvPr id="2" name="ZoneTexte 1"/>
          <p:cNvSpPr txBox="1"/>
          <p:nvPr/>
        </p:nvSpPr>
        <p:spPr>
          <a:xfrm>
            <a:off x="120770" y="1745663"/>
            <a:ext cx="11793747" cy="2169825"/>
          </a:xfrm>
          <a:prstGeom prst="rect">
            <a:avLst/>
          </a:prstGeom>
          <a:noFill/>
        </p:spPr>
        <p:txBody>
          <a:bodyPr wrap="square" rtlCol="0">
            <a:spAutoFit/>
          </a:bodyPr>
          <a:lstStyle/>
          <a:p>
            <a:pPr marL="285750" indent="-285750" algn="just">
              <a:lnSpc>
                <a:spcPct val="150000"/>
              </a:lnSpc>
              <a:buClr>
                <a:schemeClr val="tx2"/>
              </a:buClr>
              <a:buFont typeface="Wingdings" panose="05000000000000000000" pitchFamily="2" charset="2"/>
              <a:buChar char="q"/>
            </a:pPr>
            <a:r>
              <a:rPr lang="fr-FR" dirty="0"/>
              <a:t>Le Fonds africain est doté d’un budget annuel de </a:t>
            </a:r>
            <a:r>
              <a:rPr lang="fr-FR" b="1" i="1" dirty="0">
                <a:solidFill>
                  <a:schemeClr val="accent1"/>
                </a:solidFill>
                <a:effectLst>
                  <a:outerShdw blurRad="38100" dist="38100" dir="2700000" algn="tl">
                    <a:srgbClr val="000000">
                      <a:alpha val="43137"/>
                    </a:srgbClr>
                  </a:outerShdw>
                </a:effectLst>
              </a:rPr>
              <a:t>40 Millions de Dh (2,4 Milliards de F.CFA)</a:t>
            </a:r>
            <a:r>
              <a:rPr lang="fr-FR" dirty="0"/>
              <a:t>;</a:t>
            </a:r>
          </a:p>
          <a:p>
            <a:pPr marL="285750" indent="-285750" algn="just">
              <a:lnSpc>
                <a:spcPct val="150000"/>
              </a:lnSpc>
              <a:buClr>
                <a:schemeClr val="tx2"/>
              </a:buClr>
              <a:buFont typeface="Wingdings" panose="05000000000000000000" pitchFamily="2" charset="2"/>
              <a:buChar char="q"/>
            </a:pPr>
            <a:r>
              <a:rPr lang="fr-FR" dirty="0"/>
              <a:t>La contribution du Fonds africain est fixée à </a:t>
            </a:r>
            <a:r>
              <a:rPr lang="fr-FR" b="1" i="1" dirty="0">
                <a:solidFill>
                  <a:schemeClr val="accent1"/>
                </a:solidFill>
                <a:effectLst>
                  <a:outerShdw blurRad="38100" dist="38100" dir="2700000" algn="tl">
                    <a:srgbClr val="000000">
                      <a:alpha val="43137"/>
                    </a:srgbClr>
                  </a:outerShdw>
                </a:effectLst>
              </a:rPr>
              <a:t>60%</a:t>
            </a:r>
            <a:r>
              <a:rPr lang="fr-FR" dirty="0"/>
              <a:t> au maximum du coût global du projet ou action et elle est plafonnée à </a:t>
            </a:r>
            <a:r>
              <a:rPr lang="fr-FR" b="1" i="1" dirty="0">
                <a:solidFill>
                  <a:schemeClr val="accent1"/>
                </a:solidFill>
                <a:effectLst>
                  <a:outerShdw blurRad="38100" dist="38100" dir="2700000" algn="tl">
                    <a:srgbClr val="000000">
                      <a:alpha val="43137"/>
                    </a:srgbClr>
                  </a:outerShdw>
                </a:effectLst>
              </a:rPr>
              <a:t>2.400.000 Dh (144 M F.CFA)</a:t>
            </a:r>
            <a:r>
              <a:rPr lang="fr-FR" dirty="0"/>
              <a:t>;</a:t>
            </a:r>
          </a:p>
          <a:p>
            <a:pPr marL="285750" indent="-285750" algn="just">
              <a:lnSpc>
                <a:spcPct val="150000"/>
              </a:lnSpc>
              <a:buClr>
                <a:schemeClr val="tx2"/>
              </a:buClr>
              <a:buFont typeface="Wingdings" panose="05000000000000000000" pitchFamily="2" charset="2"/>
              <a:buChar char="q"/>
            </a:pPr>
            <a:r>
              <a:rPr lang="fr-FR" dirty="0"/>
              <a:t>Les Collectivités Territoriales doivent contribuer à hauteur de </a:t>
            </a:r>
            <a:r>
              <a:rPr lang="fr-FR" b="1" i="1" dirty="0">
                <a:solidFill>
                  <a:schemeClr val="accent1"/>
                </a:solidFill>
                <a:effectLst>
                  <a:outerShdw blurRad="38100" dist="38100" dir="2700000" algn="tl">
                    <a:srgbClr val="000000">
                      <a:alpha val="43137"/>
                    </a:srgbClr>
                  </a:outerShdw>
                </a:effectLst>
              </a:rPr>
              <a:t>30%</a:t>
            </a:r>
            <a:r>
              <a:rPr lang="fr-FR" dirty="0"/>
              <a:t> pour la partie marocaine et </a:t>
            </a:r>
            <a:r>
              <a:rPr lang="fr-FR" b="1" i="1" dirty="0">
                <a:solidFill>
                  <a:schemeClr val="accent1"/>
                </a:solidFill>
                <a:effectLst>
                  <a:outerShdw blurRad="38100" dist="38100" dir="2700000" algn="tl">
                    <a:srgbClr val="000000">
                      <a:alpha val="43137"/>
                    </a:srgbClr>
                  </a:outerShdw>
                </a:effectLst>
              </a:rPr>
              <a:t>10%</a:t>
            </a:r>
            <a:r>
              <a:rPr lang="fr-FR" dirty="0"/>
              <a:t> pour le partenaire.</a:t>
            </a:r>
          </a:p>
        </p:txBody>
      </p:sp>
      <p:pic>
        <p:nvPicPr>
          <p:cNvPr id="10" name="Image 9"/>
          <p:cNvPicPr>
            <a:picLocks noChangeAspect="1"/>
          </p:cNvPicPr>
          <p:nvPr/>
        </p:nvPicPr>
        <p:blipFill>
          <a:blip r:embed="rId2"/>
          <a:stretch>
            <a:fillRect/>
          </a:stretch>
        </p:blipFill>
        <p:spPr>
          <a:xfrm>
            <a:off x="1535502" y="3849315"/>
            <a:ext cx="9489057" cy="2829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479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55325" y="6313218"/>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12</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16" name="Rectangle 11"/>
          <p:cNvSpPr>
            <a:spLocks noChangeArrowheads="1"/>
          </p:cNvSpPr>
          <p:nvPr/>
        </p:nvSpPr>
        <p:spPr bwMode="auto">
          <a:xfrm>
            <a:off x="457200" y="520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30835" y="1857801"/>
            <a:ext cx="11783682" cy="4611968"/>
          </a:xfrm>
          <a:prstGeom prst="rect">
            <a:avLst/>
          </a:prstGeom>
          <a:noFill/>
        </p:spPr>
        <p:txBody>
          <a:bodyPr wrap="square" rtlCol="0">
            <a:spAutoFit/>
          </a:bodyPr>
          <a:lstStyle/>
          <a:p>
            <a:pPr marL="285750" lvl="0" indent="-285750" algn="just">
              <a:lnSpc>
                <a:spcPct val="150000"/>
              </a:lnSpc>
              <a:buClr>
                <a:srgbClr val="C00000"/>
              </a:buClr>
              <a:buFont typeface="Wingdings" panose="05000000000000000000" pitchFamily="2" charset="2"/>
              <a:buChar char="ü"/>
            </a:pPr>
            <a:r>
              <a:rPr lang="fr-FR" dirty="0">
                <a:latin typeface="Trebuchet MS" panose="020B0603020202020204" pitchFamily="34" charset="0"/>
              </a:rPr>
              <a:t>Il faudrait avoir une CT marocaine partenaire;</a:t>
            </a:r>
          </a:p>
          <a:p>
            <a:pPr marL="285750" lvl="0" indent="-285750" algn="just">
              <a:lnSpc>
                <a:spcPct val="150000"/>
              </a:lnSpc>
              <a:buClr>
                <a:srgbClr val="C00000"/>
              </a:buClr>
              <a:buFont typeface="Wingdings" panose="05000000000000000000" pitchFamily="2" charset="2"/>
              <a:buChar char="ü"/>
            </a:pPr>
            <a:r>
              <a:rPr lang="fr-FR" dirty="0">
                <a:latin typeface="Trebuchet MS" panose="020B0603020202020204" pitchFamily="34" charset="0"/>
              </a:rPr>
              <a:t>Les deux partenaires doivent se mettre d’accord sur un projet ou action à présenter au Fonds africain;</a:t>
            </a:r>
          </a:p>
          <a:p>
            <a:pPr marL="285750" lvl="0" indent="-285750" algn="just">
              <a:lnSpc>
                <a:spcPct val="150000"/>
              </a:lnSpc>
              <a:buClr>
                <a:srgbClr val="C00000"/>
              </a:buClr>
              <a:buFont typeface="Wingdings" panose="05000000000000000000" pitchFamily="2" charset="2"/>
              <a:buChar char="ü"/>
            </a:pPr>
            <a:r>
              <a:rPr lang="fr-FR" dirty="0">
                <a:latin typeface="Trebuchet MS" panose="020B0603020202020204" pitchFamily="34" charset="0"/>
              </a:rPr>
              <a:t>Les deux partenaires doivent constituer un dossier composé du:</a:t>
            </a:r>
          </a:p>
          <a:p>
            <a:pPr marL="625475" lvl="1" indent="447675" algn="just">
              <a:lnSpc>
                <a:spcPct val="150000"/>
              </a:lnSpc>
              <a:buClr>
                <a:srgbClr val="1A8EA9"/>
              </a:buClr>
              <a:buFont typeface="Wingdings" panose="05000000000000000000" pitchFamily="2" charset="2"/>
              <a:buChar char="q"/>
              <a:tabLst>
                <a:tab pos="1258888" algn="l"/>
              </a:tabLst>
            </a:pPr>
            <a:r>
              <a:rPr lang="fr-FR" dirty="0">
                <a:latin typeface="Trebuchet MS" panose="020B0603020202020204" pitchFamily="34" charset="0"/>
              </a:rPr>
              <a:t>Formulaire de dépôt de la demande suivant le modèle annexé au règlement de l’appel à projets;</a:t>
            </a:r>
          </a:p>
          <a:p>
            <a:pPr marL="625475" lvl="0" indent="447675" algn="just">
              <a:lnSpc>
                <a:spcPct val="150000"/>
              </a:lnSpc>
              <a:buClr>
                <a:srgbClr val="1A8EA9"/>
              </a:buClr>
              <a:buFont typeface="Wingdings" panose="05000000000000000000" pitchFamily="2" charset="2"/>
              <a:buChar char="q"/>
              <a:tabLst>
                <a:tab pos="1258888" algn="l"/>
              </a:tabLst>
            </a:pPr>
            <a:r>
              <a:rPr lang="fr-FR" dirty="0">
                <a:latin typeface="Trebuchet MS" panose="020B0603020202020204" pitchFamily="34" charset="0"/>
              </a:rPr>
              <a:t>D’une lettre conjointe des deux présidents partenaires indiquant clairement l’intention de réaliser le projet ou action et à mobiliser leurs quotes-parts ;</a:t>
            </a:r>
          </a:p>
          <a:p>
            <a:pPr marL="625475" lvl="0" indent="447675" algn="just">
              <a:lnSpc>
                <a:spcPct val="150000"/>
              </a:lnSpc>
              <a:buClr>
                <a:srgbClr val="1A8EA9"/>
              </a:buClr>
              <a:buFont typeface="Wingdings" panose="05000000000000000000" pitchFamily="2" charset="2"/>
              <a:buChar char="q"/>
              <a:tabLst>
                <a:tab pos="1258888" algn="l"/>
              </a:tabLst>
            </a:pPr>
            <a:r>
              <a:rPr lang="fr-FR" dirty="0">
                <a:latin typeface="Trebuchet MS" panose="020B0603020202020204" pitchFamily="34" charset="0"/>
              </a:rPr>
              <a:t>D’une note de cadrage relative au projet ou action à réaliser (objectifs du projet ou action, retombées prévisionnelles sur la population locale, capacité de gestion technique et financière, etc.) ;</a:t>
            </a:r>
          </a:p>
          <a:p>
            <a:pPr marL="625475" lvl="0" indent="447675" algn="just">
              <a:lnSpc>
                <a:spcPct val="150000"/>
              </a:lnSpc>
              <a:buClr>
                <a:srgbClr val="1A8EA9"/>
              </a:buClr>
              <a:buFont typeface="Wingdings" panose="05000000000000000000" pitchFamily="2" charset="2"/>
              <a:buChar char="q"/>
              <a:tabLst>
                <a:tab pos="1258888" algn="l"/>
              </a:tabLst>
            </a:pPr>
            <a:r>
              <a:rPr lang="fr-FR" dirty="0">
                <a:latin typeface="Trebuchet MS" panose="020B0603020202020204" pitchFamily="34" charset="0"/>
              </a:rPr>
              <a:t>D’un rapport succinct quantifié sur l’expérience de la CT marocaine en matière de coopération décentralisée internationale.</a:t>
            </a:r>
          </a:p>
          <a:p>
            <a:pPr lvl="0" algn="just">
              <a:lnSpc>
                <a:spcPct val="150000"/>
              </a:lnSpc>
              <a:buClr>
                <a:srgbClr val="C00000"/>
              </a:buClr>
            </a:pPr>
            <a:endParaRPr lang="fr-FR" dirty="0">
              <a:latin typeface="Trebuchet MS" panose="020B0603020202020204" pitchFamily="34" charset="0"/>
            </a:endParaRPr>
          </a:p>
        </p:txBody>
      </p:sp>
      <p:sp>
        <p:nvSpPr>
          <p:cNvPr id="12" name="ZoneTexte 11"/>
          <p:cNvSpPr txBox="1"/>
          <p:nvPr/>
        </p:nvSpPr>
        <p:spPr>
          <a:xfrm>
            <a:off x="69012" y="1298358"/>
            <a:ext cx="6702724"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t>g. Comment postuler pour avoir l’appui du Fonds africain ?</a:t>
            </a:r>
          </a:p>
        </p:txBody>
      </p:sp>
    </p:spTree>
    <p:extLst>
      <p:ext uri="{BB962C8B-B14F-4D97-AF65-F5344CB8AC3E}">
        <p14:creationId xmlns:p14="http://schemas.microsoft.com/office/powerpoint/2010/main" val="257212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13</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Rectangle 4"/>
          <p:cNvSpPr/>
          <p:nvPr/>
        </p:nvSpPr>
        <p:spPr>
          <a:xfrm>
            <a:off x="0" y="1885107"/>
            <a:ext cx="12052539" cy="872483"/>
          </a:xfrm>
          <a:prstGeom prst="rect">
            <a:avLst/>
          </a:prstGeom>
        </p:spPr>
        <p:txBody>
          <a:bodyPr wrap="square">
            <a:spAutoFit/>
          </a:bodyPr>
          <a:lstStyle/>
          <a:p>
            <a:pPr algn="just">
              <a:lnSpc>
                <a:spcPct val="150000"/>
              </a:lnSpc>
            </a:pPr>
            <a:r>
              <a:rPr lang="fr-FR" dirty="0"/>
              <a:t>Le coût global des </a:t>
            </a:r>
            <a:r>
              <a:rPr lang="fr-FR" b="1" dirty="0">
                <a:solidFill>
                  <a:schemeClr val="accent1"/>
                </a:solidFill>
                <a:effectLst>
                  <a:outerShdw blurRad="38100" dist="38100" dir="2700000" algn="tl">
                    <a:srgbClr val="000000">
                      <a:alpha val="43137"/>
                    </a:srgbClr>
                  </a:outerShdw>
                </a:effectLst>
              </a:rPr>
              <a:t>94</a:t>
            </a:r>
            <a:r>
              <a:rPr lang="fr-FR" dirty="0"/>
              <a:t> projets ou actions retenus, en cours de réalisation au niveau de </a:t>
            </a:r>
            <a:r>
              <a:rPr lang="fr-FR" b="1" dirty="0">
                <a:solidFill>
                  <a:schemeClr val="accent1"/>
                </a:solidFill>
                <a:effectLst>
                  <a:outerShdw blurRad="38100" dist="38100" dir="2700000" algn="tl">
                    <a:srgbClr val="000000">
                      <a:alpha val="43137"/>
                    </a:srgbClr>
                  </a:outerShdw>
                </a:effectLst>
              </a:rPr>
              <a:t>93</a:t>
            </a:r>
            <a:r>
              <a:rPr lang="fr-FR" dirty="0"/>
              <a:t> Collectivités Territoriales, s’élève à </a:t>
            </a:r>
            <a:r>
              <a:rPr lang="fr-FR" b="1" dirty="0">
                <a:solidFill>
                  <a:schemeClr val="accent1"/>
                </a:solidFill>
                <a:effectLst>
                  <a:outerShdw blurRad="38100" dist="38100" dir="2700000" algn="tl">
                    <a:srgbClr val="000000">
                      <a:alpha val="43137"/>
                    </a:srgbClr>
                  </a:outerShdw>
                </a:effectLst>
              </a:rPr>
              <a:t>223,8 Millions de </a:t>
            </a:r>
            <a:r>
              <a:rPr lang="fr-FR" b="1" dirty="0" err="1">
                <a:solidFill>
                  <a:schemeClr val="accent1"/>
                </a:solidFill>
                <a:effectLst>
                  <a:outerShdw blurRad="38100" dist="38100" dir="2700000" algn="tl">
                    <a:srgbClr val="000000">
                      <a:alpha val="43137"/>
                    </a:srgbClr>
                  </a:outerShdw>
                </a:effectLst>
              </a:rPr>
              <a:t>Dh</a:t>
            </a:r>
            <a:r>
              <a:rPr lang="fr-FR" dirty="0"/>
              <a:t>, soit l’équivalent de </a:t>
            </a:r>
            <a:r>
              <a:rPr lang="fr-FR" b="1" dirty="0">
                <a:solidFill>
                  <a:schemeClr val="accent1"/>
                </a:solidFill>
                <a:effectLst>
                  <a:outerShdw blurRad="38100" dist="38100" dir="2700000" algn="tl">
                    <a:srgbClr val="000000">
                      <a:alpha val="43137"/>
                    </a:srgbClr>
                  </a:outerShdw>
                </a:effectLst>
              </a:rPr>
              <a:t>13,7 Milliards de F.CFA </a:t>
            </a:r>
            <a:r>
              <a:rPr lang="fr-FR" dirty="0"/>
              <a:t>dont: </a:t>
            </a:r>
            <a:r>
              <a:rPr lang="fr-FR" b="1" dirty="0">
                <a:solidFill>
                  <a:schemeClr val="accent1"/>
                </a:solidFill>
                <a:effectLst>
                  <a:outerShdw blurRad="38100" dist="38100" dir="2700000" algn="tl">
                    <a:srgbClr val="000000">
                      <a:alpha val="43137"/>
                    </a:srgbClr>
                  </a:outerShdw>
                </a:effectLst>
              </a:rPr>
              <a:t> </a:t>
            </a:r>
            <a:endParaRPr lang="fr-FR" dirty="0"/>
          </a:p>
        </p:txBody>
      </p:sp>
      <p:pic>
        <p:nvPicPr>
          <p:cNvPr id="7" name="Image 6">
            <a:extLst>
              <a:ext uri="{FF2B5EF4-FFF2-40B4-BE49-F238E27FC236}">
                <a16:creationId xmlns:a16="http://schemas.microsoft.com/office/drawing/2014/main" id="{4F84F9F1-7B24-4E7C-AD34-64A3FDBC0104}"/>
              </a:ext>
            </a:extLst>
          </p:cNvPr>
          <p:cNvPicPr>
            <a:picLocks noChangeAspect="1"/>
          </p:cNvPicPr>
          <p:nvPr/>
        </p:nvPicPr>
        <p:blipFill>
          <a:blip r:embed="rId2"/>
          <a:stretch>
            <a:fillRect/>
          </a:stretch>
        </p:blipFill>
        <p:spPr>
          <a:xfrm>
            <a:off x="3425018" y="3281829"/>
            <a:ext cx="5559956" cy="1928027"/>
          </a:xfrm>
          <a:prstGeom prst="rect">
            <a:avLst/>
          </a:prstGeom>
        </p:spPr>
      </p:pic>
      <p:pic>
        <p:nvPicPr>
          <p:cNvPr id="10" name="Image 9">
            <a:extLst>
              <a:ext uri="{FF2B5EF4-FFF2-40B4-BE49-F238E27FC236}">
                <a16:creationId xmlns:a16="http://schemas.microsoft.com/office/drawing/2014/main" id="{016B4F9B-48DE-4080-9458-4C1E6CC1A6F2}"/>
              </a:ext>
            </a:extLst>
          </p:cNvPr>
          <p:cNvPicPr>
            <a:picLocks noChangeAspect="1"/>
          </p:cNvPicPr>
          <p:nvPr/>
        </p:nvPicPr>
        <p:blipFill>
          <a:blip r:embed="rId3"/>
          <a:stretch>
            <a:fillRect/>
          </a:stretch>
        </p:blipFill>
        <p:spPr>
          <a:xfrm>
            <a:off x="3574305" y="5776648"/>
            <a:ext cx="5410669" cy="205758"/>
          </a:xfrm>
          <a:prstGeom prst="rect">
            <a:avLst/>
          </a:prstGeom>
        </p:spPr>
      </p:pic>
      <p:sp>
        <p:nvSpPr>
          <p:cNvPr id="11" name="ZoneTexte 10">
            <a:extLst>
              <a:ext uri="{FF2B5EF4-FFF2-40B4-BE49-F238E27FC236}">
                <a16:creationId xmlns:a16="http://schemas.microsoft.com/office/drawing/2014/main" id="{69A27839-14F5-4921-AFE7-C8E5FEB24519}"/>
              </a:ext>
            </a:extLst>
          </p:cNvPr>
          <p:cNvSpPr txBox="1"/>
          <p:nvPr/>
        </p:nvSpPr>
        <p:spPr>
          <a:xfrm>
            <a:off x="2851649" y="3922676"/>
            <a:ext cx="950175" cy="646331"/>
          </a:xfrm>
          <a:prstGeom prst="rect">
            <a:avLst/>
          </a:prstGeom>
          <a:noFill/>
        </p:spPr>
        <p:txBody>
          <a:bodyPr wrap="square" rtlCol="0">
            <a:spAutoFit/>
          </a:bodyPr>
          <a:lstStyle/>
          <a:p>
            <a:r>
              <a:rPr lang="fr-FR" b="1" dirty="0"/>
              <a:t>134,28</a:t>
            </a:r>
          </a:p>
          <a:p>
            <a:r>
              <a:rPr lang="fr-FR" b="1" dirty="0"/>
              <a:t>60%</a:t>
            </a:r>
          </a:p>
        </p:txBody>
      </p:sp>
      <p:sp>
        <p:nvSpPr>
          <p:cNvPr id="12" name="ZoneTexte 11">
            <a:extLst>
              <a:ext uri="{FF2B5EF4-FFF2-40B4-BE49-F238E27FC236}">
                <a16:creationId xmlns:a16="http://schemas.microsoft.com/office/drawing/2014/main" id="{85C8781A-7C3A-48B8-861E-395E1564FFE0}"/>
              </a:ext>
            </a:extLst>
          </p:cNvPr>
          <p:cNvSpPr txBox="1"/>
          <p:nvPr/>
        </p:nvSpPr>
        <p:spPr>
          <a:xfrm>
            <a:off x="8905461" y="3105834"/>
            <a:ext cx="1103243" cy="646331"/>
          </a:xfrm>
          <a:prstGeom prst="rect">
            <a:avLst/>
          </a:prstGeom>
          <a:noFill/>
        </p:spPr>
        <p:txBody>
          <a:bodyPr wrap="square" rtlCol="0">
            <a:spAutoFit/>
          </a:bodyPr>
          <a:lstStyle/>
          <a:p>
            <a:r>
              <a:rPr lang="fr-FR" b="1" dirty="0"/>
              <a:t>64,9</a:t>
            </a:r>
          </a:p>
          <a:p>
            <a:r>
              <a:rPr lang="fr-FR" b="1" dirty="0"/>
              <a:t>29%</a:t>
            </a:r>
          </a:p>
        </p:txBody>
      </p:sp>
      <p:sp>
        <p:nvSpPr>
          <p:cNvPr id="13" name="ZoneTexte 12">
            <a:extLst>
              <a:ext uri="{FF2B5EF4-FFF2-40B4-BE49-F238E27FC236}">
                <a16:creationId xmlns:a16="http://schemas.microsoft.com/office/drawing/2014/main" id="{C2BCCCEF-9F9F-419E-B829-6BD023C3EA89}"/>
              </a:ext>
            </a:extLst>
          </p:cNvPr>
          <p:cNvSpPr txBox="1"/>
          <p:nvPr/>
        </p:nvSpPr>
        <p:spPr>
          <a:xfrm>
            <a:off x="8984974" y="4184382"/>
            <a:ext cx="1103243" cy="646331"/>
          </a:xfrm>
          <a:prstGeom prst="rect">
            <a:avLst/>
          </a:prstGeom>
          <a:noFill/>
        </p:spPr>
        <p:txBody>
          <a:bodyPr wrap="square" rtlCol="0">
            <a:spAutoFit/>
          </a:bodyPr>
          <a:lstStyle/>
          <a:p>
            <a:r>
              <a:rPr lang="fr-FR" b="1" dirty="0"/>
              <a:t>22,38</a:t>
            </a:r>
          </a:p>
          <a:p>
            <a:r>
              <a:rPr lang="fr-FR" b="1" dirty="0"/>
              <a:t>10%</a:t>
            </a:r>
          </a:p>
        </p:txBody>
      </p:sp>
      <p:sp>
        <p:nvSpPr>
          <p:cNvPr id="14" name="ZoneTexte 13">
            <a:extLst>
              <a:ext uri="{FF2B5EF4-FFF2-40B4-BE49-F238E27FC236}">
                <a16:creationId xmlns:a16="http://schemas.microsoft.com/office/drawing/2014/main" id="{7F91EB1C-F04B-46D7-86BC-37978F16C27D}"/>
              </a:ext>
            </a:extLst>
          </p:cNvPr>
          <p:cNvSpPr txBox="1"/>
          <p:nvPr/>
        </p:nvSpPr>
        <p:spPr>
          <a:xfrm>
            <a:off x="8690113" y="4753096"/>
            <a:ext cx="1103243" cy="646331"/>
          </a:xfrm>
          <a:prstGeom prst="rect">
            <a:avLst/>
          </a:prstGeom>
          <a:noFill/>
        </p:spPr>
        <p:txBody>
          <a:bodyPr wrap="square" rtlCol="0">
            <a:spAutoFit/>
          </a:bodyPr>
          <a:lstStyle/>
          <a:p>
            <a:r>
              <a:rPr lang="fr-FR" b="1" dirty="0"/>
              <a:t>2,2</a:t>
            </a:r>
          </a:p>
          <a:p>
            <a:r>
              <a:rPr lang="fr-FR" b="1" dirty="0"/>
              <a:t>1%</a:t>
            </a:r>
          </a:p>
        </p:txBody>
      </p:sp>
      <p:sp>
        <p:nvSpPr>
          <p:cNvPr id="4" name="ZoneTexte 3">
            <a:extLst>
              <a:ext uri="{FF2B5EF4-FFF2-40B4-BE49-F238E27FC236}">
                <a16:creationId xmlns:a16="http://schemas.microsoft.com/office/drawing/2014/main" id="{E2389265-1B80-2878-11F4-9A8A6DD35493}"/>
              </a:ext>
            </a:extLst>
          </p:cNvPr>
          <p:cNvSpPr txBox="1"/>
          <p:nvPr/>
        </p:nvSpPr>
        <p:spPr>
          <a:xfrm>
            <a:off x="1767704" y="1370343"/>
            <a:ext cx="8729618"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bg1"/>
                </a:solidFill>
                <a:effectLst>
                  <a:outerShdw blurRad="38100" dist="38100" dir="2700000" algn="tl">
                    <a:srgbClr val="000000">
                      <a:alpha val="43137"/>
                    </a:srgbClr>
                  </a:outerShdw>
                </a:effectLst>
                <a:latin typeface="Trebuchet MS" panose="020B0603020202020204" pitchFamily="34" charset="0"/>
              </a:defRPr>
            </a:lvl1pPr>
          </a:lstStyle>
          <a:p>
            <a:r>
              <a:rPr lang="fr-FR" dirty="0"/>
              <a:t>III- QUE S’EST-IL PASSE QUATRE ANS APRES LA MISE EN PLACE DE CE FONDS ?</a:t>
            </a:r>
          </a:p>
        </p:txBody>
      </p:sp>
    </p:spTree>
    <p:extLst>
      <p:ext uri="{BB962C8B-B14F-4D97-AF65-F5344CB8AC3E}">
        <p14:creationId xmlns:p14="http://schemas.microsoft.com/office/powerpoint/2010/main" val="278937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825165" y="6612678"/>
            <a:ext cx="346494" cy="245322"/>
          </a:xfrm>
          <a:solidFill>
            <a:schemeClr val="accent1">
              <a:lumMod val="75000"/>
            </a:schemeClr>
          </a:solidFill>
          <a:ln>
            <a:solidFill>
              <a:schemeClr val="tx1"/>
            </a:solidFill>
            <a:prstDash val="dashDot"/>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0174D-89A1-4BA3-834A-BC3992787878}" type="slidenum">
              <a:rPr kumimoji="0" lang="fr-FR" sz="105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05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endParaRPr>
          </a:p>
        </p:txBody>
      </p:sp>
      <p:sp>
        <p:nvSpPr>
          <p:cNvPr id="10" name="Titre 3"/>
          <p:cNvSpPr>
            <a:spLocks noGrp="1"/>
          </p:cNvSpPr>
          <p:nvPr>
            <p:ph type="title"/>
          </p:nvPr>
        </p:nvSpPr>
        <p:spPr>
          <a:xfrm>
            <a:off x="1043796" y="325315"/>
            <a:ext cx="9569657" cy="896196"/>
          </a:xfrm>
        </p:spPr>
        <p:txBody>
          <a:bodyPr>
            <a:noAutofit/>
          </a:bodyPr>
          <a:lstStyle/>
          <a:p>
            <a:pPr>
              <a:lnSpc>
                <a:spcPct val="15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8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800" dirty="0">
                <a:ln w="0"/>
                <a:effectLst>
                  <a:outerShdw blurRad="50800" dist="38100" dir="2700000" algn="tl" rotWithShape="0">
                    <a:prstClr val="black">
                      <a:alpha val="40000"/>
                    </a:prstClr>
                  </a:outerShdw>
                </a:effectLst>
              </a:rPr>
            </a:br>
            <a:endParaRPr lang="fr-FR" sz="1600" dirty="0">
              <a:latin typeface="Segoe Print" panose="02000600000000000000" pitchFamily="2" charset="0"/>
            </a:endParaRPr>
          </a:p>
        </p:txBody>
      </p:sp>
      <p:sp>
        <p:nvSpPr>
          <p:cNvPr id="6" name="ZoneTexte 5"/>
          <p:cNvSpPr txBox="1"/>
          <p:nvPr/>
        </p:nvSpPr>
        <p:spPr>
          <a:xfrm>
            <a:off x="180286" y="2078783"/>
            <a:ext cx="11904453" cy="25575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rebuchet MS"/>
                <a:ea typeface="+mn-ea"/>
                <a:cs typeface="+mn-cs"/>
              </a:rPr>
              <a:t>Le bilan succinct du Fonds africain au titre des quatre (04) </a:t>
            </a:r>
            <a:r>
              <a:rPr kumimoji="0" lang="fr-FR" sz="1800" b="0" i="0" u="none" strike="noStrike" kern="1200" cap="none" spc="0" normalizeH="0" baseline="0" noProof="0" dirty="0" err="1">
                <a:ln>
                  <a:noFill/>
                </a:ln>
                <a:solidFill>
                  <a:prstClr val="black"/>
                </a:solidFill>
                <a:effectLst/>
                <a:uLnTx/>
                <a:uFillTx/>
                <a:latin typeface="Trebuchet MS"/>
                <a:ea typeface="+mn-ea"/>
                <a:cs typeface="+mn-cs"/>
              </a:rPr>
              <a:t>AAP</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est de:</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00" b="0" i="0" u="none" strike="noStrike" kern="1200" cap="none" spc="0" normalizeH="0" baseline="0" noProof="0" dirty="0">
              <a:ln>
                <a:noFill/>
              </a:ln>
              <a:solidFill>
                <a:prstClr val="black"/>
              </a:solidFill>
              <a:effectLst/>
              <a:uLnTx/>
              <a:uFillTx/>
              <a:latin typeface="Trebuchet MS"/>
              <a:ea typeface="+mn-ea"/>
              <a:cs typeface="+mn-cs"/>
            </a:endParaRPr>
          </a:p>
          <a:p>
            <a:pPr marL="285750" marR="0" lvl="0" indent="-285750" algn="just" defTabSz="914400" rtl="0" eaLnBrk="1" fontAlgn="auto" latinLnBrk="0" hangingPunct="1">
              <a:lnSpc>
                <a:spcPct val="150000"/>
              </a:lnSpc>
              <a:spcBef>
                <a:spcPts val="0"/>
              </a:spcBef>
              <a:spcAft>
                <a:spcPts val="0"/>
              </a:spcAft>
              <a:buClr>
                <a:srgbClr val="17406D"/>
              </a:buClr>
              <a:buSzTx/>
              <a:buFont typeface="Arial Narrow" panose="020B060602020203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rebuchet MS"/>
                <a:ea typeface="+mn-ea"/>
                <a:cs typeface="+mn-cs"/>
              </a:rPr>
              <a:t>Un appui financier du Fonds africain de : </a:t>
            </a: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134,28 MDH</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soit une moyenne annuelle de </a:t>
            </a: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33,97 MDH</a:t>
            </a:r>
            <a:r>
              <a:rPr kumimoji="0" lang="fr-FR" sz="1800" b="0" i="0" u="none" strike="noStrike" kern="1200" cap="none" spc="0" normalizeH="0" baseline="0" noProof="0" dirty="0">
                <a:ln>
                  <a:noFill/>
                </a:ln>
                <a:solidFill>
                  <a:prstClr val="black"/>
                </a:solidFill>
                <a:effectLst/>
                <a:uLnTx/>
                <a:uFillTx/>
                <a:latin typeface="Trebuchet MS"/>
                <a:ea typeface="+mn-ea"/>
                <a:cs typeface="+mn-cs"/>
              </a:rPr>
              <a:t>;</a:t>
            </a:r>
          </a:p>
          <a:p>
            <a:pPr marL="285750" marR="0" lvl="0" indent="-285750" algn="just" defTabSz="914400" rtl="0" eaLnBrk="1" fontAlgn="auto" latinLnBrk="0" hangingPunct="1">
              <a:lnSpc>
                <a:spcPct val="150000"/>
              </a:lnSpc>
              <a:spcBef>
                <a:spcPts val="0"/>
              </a:spcBef>
              <a:spcAft>
                <a:spcPts val="0"/>
              </a:spcAft>
              <a:buClr>
                <a:srgbClr val="17406D"/>
              </a:buClr>
              <a:buSzTx/>
              <a:buFont typeface="Arial Narrow" panose="020B060602020203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rebuchet MS"/>
                <a:ea typeface="+mn-ea"/>
                <a:cs typeface="+mn-cs"/>
              </a:rPr>
              <a:t>Un nombre de projets ou actions financés de: </a:t>
            </a: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94</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soit une moyenne annuelle de </a:t>
            </a: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23</a:t>
            </a:r>
            <a:r>
              <a:rPr kumimoji="0" lang="fr-FR" sz="1800" b="0" i="0" u="none" strike="noStrike" kern="1200" cap="none" spc="0" normalizeH="0" baseline="0" noProof="0" dirty="0">
                <a:ln>
                  <a:noFill/>
                </a:ln>
                <a:solidFill>
                  <a:prstClr val="black"/>
                </a:solidFill>
                <a:effectLst/>
                <a:uLnTx/>
                <a:uFillTx/>
                <a:latin typeface="Trebuchet MS"/>
                <a:ea typeface="+mn-ea"/>
                <a:cs typeface="+mn-cs"/>
              </a:rPr>
              <a:t>;</a:t>
            </a:r>
          </a:p>
          <a:p>
            <a:pPr marL="285750" marR="0" lvl="0" indent="-285750" algn="just" defTabSz="914400" rtl="0" eaLnBrk="1" fontAlgn="auto" latinLnBrk="0" hangingPunct="1">
              <a:lnSpc>
                <a:spcPct val="150000"/>
              </a:lnSpc>
              <a:spcBef>
                <a:spcPts val="0"/>
              </a:spcBef>
              <a:spcAft>
                <a:spcPts val="0"/>
              </a:spcAft>
              <a:buClr>
                <a:srgbClr val="17406D"/>
              </a:buClr>
              <a:buSzTx/>
              <a:buFont typeface="Arial Narrow" panose="020B060602020203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rebuchet MS"/>
                <a:ea typeface="+mn-ea"/>
                <a:cs typeface="+mn-cs"/>
              </a:rPr>
              <a:t>Un nombre de </a:t>
            </a:r>
            <a:r>
              <a:rPr kumimoji="0" lang="fr-FR" sz="1800" b="0" i="0" u="none" strike="noStrike" kern="1200" cap="none" spc="0" normalizeH="0" baseline="0" noProof="0" dirty="0" err="1">
                <a:ln>
                  <a:noFill/>
                </a:ln>
                <a:solidFill>
                  <a:prstClr val="black"/>
                </a:solidFill>
                <a:effectLst/>
                <a:uLnTx/>
                <a:uFillTx/>
                <a:latin typeface="Trebuchet MS"/>
                <a:ea typeface="+mn-ea"/>
                <a:cs typeface="+mn-cs"/>
              </a:rPr>
              <a:t>CTs</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partenaires touchées de : </a:t>
            </a: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93 </a:t>
            </a:r>
            <a:r>
              <a:rPr kumimoji="0" lang="fr-FR" sz="1800" b="1" i="0" u="none" strike="noStrike" kern="1200" cap="none" spc="0" normalizeH="0" baseline="0" noProof="0" dirty="0" err="1">
                <a:ln>
                  <a:noFill/>
                </a:ln>
                <a:solidFill>
                  <a:srgbClr val="0F6FC6"/>
                </a:solidFill>
                <a:effectLst>
                  <a:outerShdw blurRad="38100" dist="38100" dir="2700000" algn="tl">
                    <a:srgbClr val="000000">
                      <a:alpha val="43137"/>
                    </a:srgbClr>
                  </a:outerShdw>
                </a:effectLst>
                <a:uLnTx/>
                <a:uFillTx/>
                <a:latin typeface="Trebuchet MS"/>
                <a:ea typeface="+mn-ea"/>
                <a:cs typeface="+mn-cs"/>
              </a:rPr>
              <a:t>CTs</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soit une moyenne annuelle de </a:t>
            </a: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22 </a:t>
            </a:r>
            <a:r>
              <a:rPr kumimoji="0" lang="fr-FR" sz="1800" b="1" i="0" u="none" strike="noStrike" kern="1200" cap="none" spc="0" normalizeH="0" baseline="0" noProof="0" dirty="0" err="1">
                <a:ln>
                  <a:noFill/>
                </a:ln>
                <a:solidFill>
                  <a:srgbClr val="0F6FC6"/>
                </a:solidFill>
                <a:effectLst>
                  <a:outerShdw blurRad="38100" dist="38100" dir="2700000" algn="tl">
                    <a:srgbClr val="000000">
                      <a:alpha val="43137"/>
                    </a:srgbClr>
                  </a:outerShdw>
                </a:effectLst>
                <a:uLnTx/>
                <a:uFillTx/>
                <a:latin typeface="Trebuchet MS"/>
                <a:ea typeface="+mn-ea"/>
                <a:cs typeface="+mn-cs"/>
              </a:rPr>
              <a:t>CTs</a:t>
            </a:r>
            <a:r>
              <a:rPr kumimoji="0" lang="fr-FR" sz="1800" b="0" i="0" u="none" strike="noStrike" kern="1200" cap="none" spc="0" normalizeH="0" baseline="0" noProof="0" dirty="0">
                <a:ln>
                  <a:noFill/>
                </a:ln>
                <a:solidFill>
                  <a:prstClr val="black"/>
                </a:solidFill>
                <a:effectLst/>
                <a:uLnTx/>
                <a:uFillTx/>
                <a:latin typeface="Trebuchet MS"/>
                <a:ea typeface="+mn-ea"/>
                <a:cs typeface="+mn-cs"/>
              </a:rPr>
              <a:t>;</a:t>
            </a:r>
          </a:p>
          <a:p>
            <a:pPr marL="285750" marR="0" lvl="1" indent="-285750" algn="just" defTabSz="914400" rtl="0" eaLnBrk="1" fontAlgn="auto" latinLnBrk="0" hangingPunct="1">
              <a:lnSpc>
                <a:spcPct val="150000"/>
              </a:lnSpc>
              <a:spcBef>
                <a:spcPts val="0"/>
              </a:spcBef>
              <a:spcAft>
                <a:spcPts val="0"/>
              </a:spcAft>
              <a:buClr>
                <a:srgbClr val="17406D"/>
              </a:buClr>
              <a:buSzTx/>
              <a:buFont typeface="Arial Narrow" panose="020B060602020203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rebuchet MS"/>
                <a:ea typeface="+mn-ea"/>
                <a:cs typeface="+mn-cs"/>
              </a:rPr>
              <a:t>Un nombre de </a:t>
            </a: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26 pays </a:t>
            </a:r>
            <a:r>
              <a:rPr kumimoji="0" lang="fr-FR" sz="1800" b="0" i="0" u="none" strike="noStrike" kern="1200" cap="none" spc="0" normalizeH="0" baseline="0" noProof="0" dirty="0">
                <a:ln>
                  <a:noFill/>
                </a:ln>
                <a:solidFill>
                  <a:prstClr val="black"/>
                </a:solidFill>
                <a:effectLst/>
                <a:uLnTx/>
                <a:uFillTx/>
                <a:latin typeface="Trebuchet MS"/>
                <a:ea typeface="+mn-ea"/>
                <a:cs typeface="+mn-cs"/>
              </a:rPr>
              <a:t>africains touchés, soit </a:t>
            </a: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49%</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des pays constituant le Continent africain. Les </a:t>
            </a:r>
            <a:r>
              <a:rPr lang="fr-FR" b="1" dirty="0">
                <a:solidFill>
                  <a:srgbClr val="0F6FC6"/>
                </a:solidFill>
                <a:effectLst>
                  <a:outerShdw blurRad="38100" dist="38100" dir="2700000" algn="tl">
                    <a:srgbClr val="000000">
                      <a:alpha val="43137"/>
                    </a:srgbClr>
                  </a:outerShdw>
                </a:effectLst>
                <a:latin typeface="Trebuchet MS"/>
              </a:rPr>
              <a:t>94</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projets ou actions sont répartis par pays d’appartenance comme suit:</a:t>
            </a:r>
          </a:p>
        </p:txBody>
      </p:sp>
    </p:spTree>
    <p:extLst>
      <p:ext uri="{BB962C8B-B14F-4D97-AF65-F5344CB8AC3E}">
        <p14:creationId xmlns:p14="http://schemas.microsoft.com/office/powerpoint/2010/main" val="1616288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3820" y="-43132"/>
            <a:ext cx="12024360" cy="6978770"/>
          </a:xfrm>
          <a:prstGeom prst="rect">
            <a:avLst/>
          </a:prstGeom>
        </p:spPr>
      </p:pic>
    </p:spTree>
    <p:extLst>
      <p:ext uri="{BB962C8B-B14F-4D97-AF65-F5344CB8AC3E}">
        <p14:creationId xmlns:p14="http://schemas.microsoft.com/office/powerpoint/2010/main" val="333300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825165" y="6612678"/>
            <a:ext cx="346494" cy="245322"/>
          </a:xfrm>
          <a:solidFill>
            <a:schemeClr val="accent1">
              <a:lumMod val="75000"/>
            </a:schemeClr>
          </a:solidFill>
          <a:ln>
            <a:solidFill>
              <a:schemeClr val="tx1"/>
            </a:solidFill>
            <a:prstDash val="dashDot"/>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0174D-89A1-4BA3-834A-BC3992787878}" type="slidenum">
              <a:rPr kumimoji="0" lang="fr-FR" sz="105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05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endParaRPr>
          </a:p>
        </p:txBody>
      </p:sp>
      <p:sp>
        <p:nvSpPr>
          <p:cNvPr id="10" name="Titre 3"/>
          <p:cNvSpPr>
            <a:spLocks noGrp="1"/>
          </p:cNvSpPr>
          <p:nvPr>
            <p:ph type="title"/>
          </p:nvPr>
        </p:nvSpPr>
        <p:spPr>
          <a:xfrm>
            <a:off x="1043796" y="325315"/>
            <a:ext cx="9569657" cy="896196"/>
          </a:xfrm>
        </p:spPr>
        <p:txBody>
          <a:bodyPr>
            <a:noAutofit/>
          </a:bodyPr>
          <a:lstStyle/>
          <a:p>
            <a:pPr>
              <a:lnSpc>
                <a:spcPct val="15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8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800" dirty="0">
                <a:ln w="0"/>
                <a:effectLst>
                  <a:outerShdw blurRad="50800" dist="38100" dir="2700000" algn="tl" rotWithShape="0">
                    <a:prstClr val="black">
                      <a:alpha val="40000"/>
                    </a:prstClr>
                  </a:outerShdw>
                </a:effectLst>
              </a:rPr>
            </a:br>
            <a:endParaRPr lang="fr-FR" sz="1600" dirty="0">
              <a:latin typeface="Segoe Print" panose="02000600000000000000" pitchFamily="2" charset="0"/>
            </a:endParaRPr>
          </a:p>
        </p:txBody>
      </p:sp>
      <p:sp>
        <p:nvSpPr>
          <p:cNvPr id="6" name="ZoneTexte 5"/>
          <p:cNvSpPr txBox="1"/>
          <p:nvPr/>
        </p:nvSpPr>
        <p:spPr>
          <a:xfrm>
            <a:off x="143773" y="1479360"/>
            <a:ext cx="11904453" cy="170348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
                <a:srgbClr val="17406D"/>
              </a:buClr>
              <a:buSzTx/>
              <a:buFont typeface="Arial Narrow" panose="020B060602020203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rebuchet MS"/>
                <a:ea typeface="+mn-ea"/>
                <a:cs typeface="+mn-cs"/>
              </a:rPr>
              <a:t>Le nombre des Cts marocaines ayant participé aux quatre </a:t>
            </a:r>
            <a:r>
              <a:rPr kumimoji="0" lang="fr-FR" sz="1800" b="0" i="0" u="none" strike="noStrike" kern="1200" cap="none" spc="0" normalizeH="0" baseline="0" noProof="0" dirty="0" err="1">
                <a:ln>
                  <a:noFill/>
                </a:ln>
                <a:solidFill>
                  <a:prstClr val="black"/>
                </a:solidFill>
                <a:effectLst/>
                <a:uLnTx/>
                <a:uFillTx/>
                <a:latin typeface="Trebuchet MS"/>
                <a:ea typeface="+mn-ea"/>
                <a:cs typeface="+mn-cs"/>
              </a:rPr>
              <a:t>AAP</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est de </a:t>
            </a: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66 </a:t>
            </a:r>
            <a:r>
              <a:rPr kumimoji="0" lang="fr-FR" sz="1800" b="0" i="0" u="none" strike="noStrike" kern="1200" cap="none" spc="0" normalizeH="0" baseline="0" noProof="0" dirty="0">
                <a:ln>
                  <a:noFill/>
                </a:ln>
                <a:solidFill>
                  <a:prstClr val="black"/>
                </a:solidFill>
                <a:effectLst/>
                <a:uLnTx/>
                <a:uFillTx/>
                <a:latin typeface="Trebuchet MS"/>
                <a:ea typeface="+mn-ea"/>
                <a:cs typeface="+mn-cs"/>
              </a:rPr>
              <a:t>réparties comme suit:</a:t>
            </a:r>
          </a:p>
          <a:p>
            <a:pPr marL="1001712" marR="0" lvl="1" indent="-285750" algn="just" defTabSz="914400" rtl="0" eaLnBrk="1" fontAlgn="auto" latinLnBrk="0" hangingPunct="1">
              <a:lnSpc>
                <a:spcPct val="150000"/>
              </a:lnSpc>
              <a:spcBef>
                <a:spcPts val="0"/>
              </a:spcBef>
              <a:spcAft>
                <a:spcPts val="0"/>
              </a:spcAft>
              <a:buClr>
                <a:srgbClr val="17406D"/>
              </a:buClr>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33</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Communes,</a:t>
            </a:r>
          </a:p>
          <a:p>
            <a:pPr marL="1001712" marR="0" lvl="1" indent="-285750" algn="just" defTabSz="914400" rtl="0" eaLnBrk="1" fontAlgn="auto" latinLnBrk="0" hangingPunct="1">
              <a:lnSpc>
                <a:spcPct val="150000"/>
              </a:lnSpc>
              <a:spcBef>
                <a:spcPts val="0"/>
              </a:spcBef>
              <a:spcAft>
                <a:spcPts val="0"/>
              </a:spcAft>
              <a:buClr>
                <a:srgbClr val="17406D"/>
              </a:buClr>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26</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Préfectures ou Provinces,</a:t>
            </a:r>
          </a:p>
          <a:p>
            <a:pPr marL="1001712" marR="0" lvl="1" indent="-285750" algn="just" defTabSz="914400" rtl="0" eaLnBrk="1" fontAlgn="auto" latinLnBrk="0" hangingPunct="1">
              <a:lnSpc>
                <a:spcPct val="150000"/>
              </a:lnSpc>
              <a:spcBef>
                <a:spcPts val="0"/>
              </a:spcBef>
              <a:spcAft>
                <a:spcPts val="0"/>
              </a:spcAft>
              <a:buClr>
                <a:srgbClr val="17406D"/>
              </a:buClr>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0F6FC6"/>
                </a:solidFill>
                <a:effectLst>
                  <a:outerShdw blurRad="38100" dist="38100" dir="2700000" algn="tl">
                    <a:srgbClr val="000000">
                      <a:alpha val="43137"/>
                    </a:srgbClr>
                  </a:outerShdw>
                </a:effectLst>
                <a:uLnTx/>
                <a:uFillTx/>
                <a:latin typeface="Trebuchet MS"/>
                <a:ea typeface="+mn-ea"/>
                <a:cs typeface="+mn-cs"/>
              </a:rPr>
              <a:t>07</a:t>
            </a:r>
            <a:r>
              <a:rPr kumimoji="0" lang="fr-FR" sz="1800" b="0" i="0" u="none" strike="noStrike" kern="1200" cap="none" spc="0" normalizeH="0" baseline="0" noProof="0" dirty="0">
                <a:ln>
                  <a:noFill/>
                </a:ln>
                <a:solidFill>
                  <a:prstClr val="black"/>
                </a:solidFill>
                <a:effectLst/>
                <a:uLnTx/>
                <a:uFillTx/>
                <a:latin typeface="Trebuchet MS"/>
                <a:ea typeface="+mn-ea"/>
                <a:cs typeface="+mn-cs"/>
              </a:rPr>
              <a:t> Régions.</a:t>
            </a:r>
          </a:p>
        </p:txBody>
      </p:sp>
      <p:pic>
        <p:nvPicPr>
          <p:cNvPr id="2" name="Image 1">
            <a:extLst>
              <a:ext uri="{FF2B5EF4-FFF2-40B4-BE49-F238E27FC236}">
                <a16:creationId xmlns:a16="http://schemas.microsoft.com/office/drawing/2014/main" id="{24C70537-E986-4CAF-8028-2F264E3F6A58}"/>
              </a:ext>
            </a:extLst>
          </p:cNvPr>
          <p:cNvPicPr>
            <a:picLocks noChangeAspect="1"/>
          </p:cNvPicPr>
          <p:nvPr/>
        </p:nvPicPr>
        <p:blipFill>
          <a:blip r:embed="rId3"/>
          <a:stretch>
            <a:fillRect/>
          </a:stretch>
        </p:blipFill>
        <p:spPr>
          <a:xfrm>
            <a:off x="273377" y="3601039"/>
            <a:ext cx="11551788" cy="2931646"/>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9896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825165" y="6612678"/>
            <a:ext cx="346494" cy="245322"/>
          </a:xfrm>
          <a:solidFill>
            <a:schemeClr val="accent1">
              <a:lumMod val="75000"/>
            </a:schemeClr>
          </a:solidFill>
          <a:ln>
            <a:solidFill>
              <a:schemeClr val="tx1"/>
            </a:solidFill>
            <a:prstDash val="dashDot"/>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0174D-89A1-4BA3-834A-BC3992787878}" type="slidenum">
              <a:rPr kumimoji="0" lang="fr-FR" sz="105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05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endParaRPr>
          </a:p>
        </p:txBody>
      </p:sp>
      <p:sp>
        <p:nvSpPr>
          <p:cNvPr id="10" name="Titre 3"/>
          <p:cNvSpPr>
            <a:spLocks noGrp="1"/>
          </p:cNvSpPr>
          <p:nvPr>
            <p:ph type="title"/>
          </p:nvPr>
        </p:nvSpPr>
        <p:spPr>
          <a:xfrm>
            <a:off x="1043796" y="325315"/>
            <a:ext cx="9569657" cy="896196"/>
          </a:xfrm>
        </p:spPr>
        <p:txBody>
          <a:bodyPr>
            <a:noAutofit/>
          </a:bodyPr>
          <a:lstStyle/>
          <a:p>
            <a:pPr>
              <a:lnSpc>
                <a:spcPct val="15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8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800" dirty="0">
                <a:ln w="0"/>
                <a:effectLst>
                  <a:outerShdw blurRad="50800" dist="38100" dir="2700000" algn="tl" rotWithShape="0">
                    <a:prstClr val="black">
                      <a:alpha val="40000"/>
                    </a:prstClr>
                  </a:outerShdw>
                </a:effectLst>
              </a:rPr>
            </a:br>
            <a:endParaRPr lang="fr-FR" sz="1600" dirty="0">
              <a:latin typeface="Segoe Print" panose="02000600000000000000" pitchFamily="2" charset="0"/>
            </a:endParaRPr>
          </a:p>
        </p:txBody>
      </p:sp>
      <p:pic>
        <p:nvPicPr>
          <p:cNvPr id="4" name="Image 3">
            <a:extLst>
              <a:ext uri="{FF2B5EF4-FFF2-40B4-BE49-F238E27FC236}">
                <a16:creationId xmlns:a16="http://schemas.microsoft.com/office/drawing/2014/main" id="{00F50C19-A18E-4D1E-AE3A-52C78853F4B0}"/>
              </a:ext>
            </a:extLst>
          </p:cNvPr>
          <p:cNvPicPr>
            <a:picLocks noChangeAspect="1"/>
          </p:cNvPicPr>
          <p:nvPr/>
        </p:nvPicPr>
        <p:blipFill>
          <a:blip r:embed="rId3"/>
          <a:stretch>
            <a:fillRect/>
          </a:stretch>
        </p:blipFill>
        <p:spPr>
          <a:xfrm>
            <a:off x="143773" y="2092751"/>
            <a:ext cx="11904453" cy="4254898"/>
          </a:xfrm>
          <a:prstGeom prst="rect">
            <a:avLst/>
          </a:prstGeom>
          <a:ln w="12700">
            <a:solidFill>
              <a:schemeClr val="tx1"/>
            </a:solid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486B3311-6E17-4727-B86C-2EA85CB6F537}"/>
              </a:ext>
            </a:extLst>
          </p:cNvPr>
          <p:cNvSpPr txBox="1"/>
          <p:nvPr/>
        </p:nvSpPr>
        <p:spPr>
          <a:xfrm>
            <a:off x="143773" y="1479360"/>
            <a:ext cx="11904453" cy="45698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
                <a:srgbClr val="17406D"/>
              </a:buClr>
              <a:buSzTx/>
              <a:buFont typeface="Arial Narrow" panose="020B060602020203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rebuchet MS"/>
                <a:ea typeface="+mn-ea"/>
                <a:cs typeface="+mn-cs"/>
              </a:rPr>
              <a:t>Les principaux secteurs ou thématiques touchés par les projets financés par le Fonds africain sont:</a:t>
            </a:r>
          </a:p>
        </p:txBody>
      </p:sp>
    </p:spTree>
    <p:extLst>
      <p:ext uri="{BB962C8B-B14F-4D97-AF65-F5344CB8AC3E}">
        <p14:creationId xmlns:p14="http://schemas.microsoft.com/office/powerpoint/2010/main" val="134680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11155" y="6359430"/>
            <a:ext cx="441384" cy="343295"/>
          </a:xfrm>
        </p:spPr>
        <p:txBody>
          <a:bodyPr vert="horz" lIns="91440" tIns="45720" rIns="91440" bIns="45720" rtlCol="0" anchor="ct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18</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7" name="ZoneTexte 6"/>
          <p:cNvSpPr txBox="1"/>
          <p:nvPr/>
        </p:nvSpPr>
        <p:spPr>
          <a:xfrm>
            <a:off x="77186" y="1323234"/>
            <a:ext cx="2738751"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Cas de la Côte d’Ivoire</a:t>
            </a:r>
          </a:p>
        </p:txBody>
      </p:sp>
      <p:sp>
        <p:nvSpPr>
          <p:cNvPr id="2" name="ZoneTexte 1">
            <a:extLst>
              <a:ext uri="{FF2B5EF4-FFF2-40B4-BE49-F238E27FC236}">
                <a16:creationId xmlns:a16="http://schemas.microsoft.com/office/drawing/2014/main" id="{1B513FC6-DE77-4DAB-A42D-FC4044458335}"/>
              </a:ext>
            </a:extLst>
          </p:cNvPr>
          <p:cNvSpPr txBox="1"/>
          <p:nvPr/>
        </p:nvSpPr>
        <p:spPr>
          <a:xfrm>
            <a:off x="282804" y="2149311"/>
            <a:ext cx="11670384" cy="4196470"/>
          </a:xfrm>
          <a:prstGeom prst="rect">
            <a:avLst/>
          </a:prstGeom>
          <a:noFill/>
        </p:spPr>
        <p:txBody>
          <a:bodyPr wrap="square" rtlCol="0">
            <a:spAutoFit/>
          </a:bodyPr>
          <a:lstStyle/>
          <a:p>
            <a:pPr algn="just">
              <a:lnSpc>
                <a:spcPct val="150000"/>
              </a:lnSpc>
            </a:pPr>
            <a:r>
              <a:rPr lang="fr-FR" dirty="0"/>
              <a:t>Jusqu’au 4</a:t>
            </a:r>
            <a:r>
              <a:rPr lang="fr-FR" baseline="30000" dirty="0"/>
              <a:t>ème</a:t>
            </a:r>
            <a:r>
              <a:rPr lang="fr-FR" dirty="0"/>
              <a:t> appel à projets, </a:t>
            </a:r>
            <a:r>
              <a:rPr lang="fr-FR" b="1" dirty="0">
                <a:solidFill>
                  <a:srgbClr val="0F6FC6"/>
                </a:solidFill>
                <a:effectLst>
                  <a:outerShdw blurRad="38100" dist="38100" dir="2700000" algn="tl">
                    <a:srgbClr val="000000">
                      <a:alpha val="43137"/>
                    </a:srgbClr>
                  </a:outerShdw>
                </a:effectLst>
                <a:latin typeface="Trebuchet MS"/>
              </a:rPr>
              <a:t>7</a:t>
            </a:r>
            <a:r>
              <a:rPr lang="fr-FR" dirty="0"/>
              <a:t> Collectivités Territoriales ivoiriennes ont bénéficié de projets ou actions financés par le Fonds africain. Le coût global de ses projets s’élève à </a:t>
            </a:r>
            <a:r>
              <a:rPr lang="fr-FR" b="1" dirty="0">
                <a:solidFill>
                  <a:srgbClr val="0F6FC6"/>
                </a:solidFill>
                <a:effectLst>
                  <a:outerShdw blurRad="38100" dist="38100" dir="2700000" algn="tl">
                    <a:srgbClr val="000000">
                      <a:alpha val="43137"/>
                    </a:srgbClr>
                  </a:outerShdw>
                </a:effectLst>
                <a:latin typeface="Trebuchet MS"/>
              </a:rPr>
              <a:t>14,03 Millions de </a:t>
            </a:r>
            <a:r>
              <a:rPr lang="fr-FR" b="1" dirty="0" err="1">
                <a:solidFill>
                  <a:srgbClr val="0F6FC6"/>
                </a:solidFill>
                <a:effectLst>
                  <a:outerShdw blurRad="38100" dist="38100" dir="2700000" algn="tl">
                    <a:srgbClr val="000000">
                      <a:alpha val="43137"/>
                    </a:srgbClr>
                  </a:outerShdw>
                </a:effectLst>
                <a:latin typeface="Trebuchet MS"/>
              </a:rPr>
              <a:t>DH</a:t>
            </a:r>
            <a:r>
              <a:rPr lang="fr-FR" dirty="0"/>
              <a:t>, soit l’équivalent de près de </a:t>
            </a:r>
            <a:r>
              <a:rPr lang="fr-FR" b="1" dirty="0">
                <a:solidFill>
                  <a:srgbClr val="0F6FC6"/>
                </a:solidFill>
                <a:effectLst>
                  <a:outerShdw blurRad="38100" dist="38100" dir="2700000" algn="tl">
                    <a:srgbClr val="000000">
                      <a:alpha val="43137"/>
                    </a:srgbClr>
                  </a:outerShdw>
                </a:effectLst>
                <a:latin typeface="Trebuchet MS"/>
              </a:rPr>
              <a:t>842 Millions de </a:t>
            </a:r>
            <a:r>
              <a:rPr lang="fr-FR" b="1" dirty="0" err="1">
                <a:solidFill>
                  <a:srgbClr val="0F6FC6"/>
                </a:solidFill>
                <a:effectLst>
                  <a:outerShdw blurRad="38100" dist="38100" dir="2700000" algn="tl">
                    <a:srgbClr val="000000">
                      <a:alpha val="43137"/>
                    </a:srgbClr>
                  </a:outerShdw>
                </a:effectLst>
                <a:latin typeface="Trebuchet MS"/>
              </a:rPr>
              <a:t>F.CFA</a:t>
            </a:r>
            <a:r>
              <a:rPr lang="fr-FR" dirty="0"/>
              <a:t>.</a:t>
            </a:r>
          </a:p>
          <a:p>
            <a:pPr algn="just">
              <a:lnSpc>
                <a:spcPct val="150000"/>
              </a:lnSpc>
            </a:pPr>
            <a:r>
              <a:rPr lang="fr-FR" dirty="0"/>
              <a:t>Ces projets, bénéficiant à </a:t>
            </a:r>
            <a:r>
              <a:rPr lang="fr-FR" b="1" dirty="0">
                <a:solidFill>
                  <a:srgbClr val="0F6FC6"/>
                </a:solidFill>
                <a:effectLst>
                  <a:outerShdw blurRad="38100" dist="38100" dir="2700000" algn="tl">
                    <a:srgbClr val="000000">
                      <a:alpha val="43137"/>
                    </a:srgbClr>
                  </a:outerShdw>
                </a:effectLst>
                <a:latin typeface="Trebuchet MS"/>
              </a:rPr>
              <a:t>4</a:t>
            </a:r>
            <a:r>
              <a:rPr lang="fr-FR" dirty="0"/>
              <a:t> Communes et à </a:t>
            </a:r>
            <a:r>
              <a:rPr lang="fr-FR" b="1" dirty="0">
                <a:solidFill>
                  <a:srgbClr val="0F6FC6"/>
                </a:solidFill>
                <a:effectLst>
                  <a:outerShdw blurRad="38100" dist="38100" dir="2700000" algn="tl">
                    <a:srgbClr val="000000">
                      <a:alpha val="43137"/>
                    </a:srgbClr>
                  </a:outerShdw>
                </a:effectLst>
                <a:latin typeface="Trebuchet MS"/>
              </a:rPr>
              <a:t>3</a:t>
            </a:r>
            <a:r>
              <a:rPr lang="fr-FR" dirty="0"/>
              <a:t> Régions ivoiriennes ont touché plusieurs thématiques dont principalement le renforcement des capacités de </a:t>
            </a:r>
            <a:r>
              <a:rPr lang="fr-FR" b="1" dirty="0">
                <a:solidFill>
                  <a:srgbClr val="0F6FC6"/>
                </a:solidFill>
                <a:effectLst>
                  <a:outerShdw blurRad="38100" dist="38100" dir="2700000" algn="tl">
                    <a:srgbClr val="000000">
                      <a:alpha val="43137"/>
                    </a:srgbClr>
                  </a:outerShdw>
                </a:effectLst>
                <a:latin typeface="Trebuchet MS"/>
              </a:rPr>
              <a:t>6</a:t>
            </a:r>
            <a:r>
              <a:rPr lang="fr-FR" dirty="0"/>
              <a:t> hauts cadres territoriaux dans le cadre du Master Exécutif en Management des Villes Africaines, l’amélioration des conditions de femmes  et leur autonomisation, la réhabilitation d’un terrain de football, la promotion du développement économique local et le renforcement institutionnel des coopératives locales,</a:t>
            </a:r>
          </a:p>
          <a:p>
            <a:pPr algn="just">
              <a:lnSpc>
                <a:spcPct val="150000"/>
              </a:lnSpc>
            </a:pPr>
            <a:r>
              <a:rPr lang="fr-FR" dirty="0"/>
              <a:t>Leur répartition détaillée de présente comme suit:</a:t>
            </a:r>
          </a:p>
          <a:p>
            <a:pPr algn="just">
              <a:lnSpc>
                <a:spcPct val="150000"/>
              </a:lnSpc>
            </a:pPr>
            <a:endParaRPr lang="fr-FR" dirty="0"/>
          </a:p>
        </p:txBody>
      </p:sp>
    </p:spTree>
    <p:extLst>
      <p:ext uri="{BB962C8B-B14F-4D97-AF65-F5344CB8AC3E}">
        <p14:creationId xmlns:p14="http://schemas.microsoft.com/office/powerpoint/2010/main" val="149332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11155" y="6359430"/>
            <a:ext cx="441384" cy="343295"/>
          </a:xfrm>
        </p:spPr>
        <p:txBody>
          <a:bodyPr vert="horz" lIns="91440" tIns="45720" rIns="91440" bIns="45720" rtlCol="0" anchor="ct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19</a:t>
            </a:fld>
            <a:endParaRPr lang="fr-FR" sz="1050" b="1" i="1" dirty="0">
              <a:solidFill>
                <a:schemeClr val="accent1"/>
              </a:solidFill>
              <a:effectLst>
                <a:outerShdw blurRad="38100" dist="38100" dir="2700000" algn="tl">
                  <a:srgbClr val="000000">
                    <a:alpha val="43137"/>
                  </a:srgbClr>
                </a:outerShdw>
              </a:effectLst>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862317216"/>
              </p:ext>
            </p:extLst>
          </p:nvPr>
        </p:nvGraphicFramePr>
        <p:xfrm>
          <a:off x="161465" y="1489435"/>
          <a:ext cx="11670382" cy="4908991"/>
        </p:xfrm>
        <a:graphic>
          <a:graphicData uri="http://schemas.openxmlformats.org/drawingml/2006/table">
            <a:tbl>
              <a:tblPr firstRow="1" bandRow="1">
                <a:tableStyleId>{69012ECD-51FC-41F1-AA8D-1B2483CD663E}</a:tableStyleId>
              </a:tblPr>
              <a:tblGrid>
                <a:gridCol w="2069716">
                  <a:extLst>
                    <a:ext uri="{9D8B030D-6E8A-4147-A177-3AD203B41FA5}">
                      <a16:colId xmlns:a16="http://schemas.microsoft.com/office/drawing/2014/main" val="1541945163"/>
                    </a:ext>
                  </a:extLst>
                </a:gridCol>
                <a:gridCol w="2325277">
                  <a:extLst>
                    <a:ext uri="{9D8B030D-6E8A-4147-A177-3AD203B41FA5}">
                      <a16:colId xmlns:a16="http://schemas.microsoft.com/office/drawing/2014/main" val="3896507681"/>
                    </a:ext>
                  </a:extLst>
                </a:gridCol>
                <a:gridCol w="4450555">
                  <a:extLst>
                    <a:ext uri="{9D8B030D-6E8A-4147-A177-3AD203B41FA5}">
                      <a16:colId xmlns:a16="http://schemas.microsoft.com/office/drawing/2014/main" val="1073286777"/>
                    </a:ext>
                  </a:extLst>
                </a:gridCol>
                <a:gridCol w="1390627">
                  <a:extLst>
                    <a:ext uri="{9D8B030D-6E8A-4147-A177-3AD203B41FA5}">
                      <a16:colId xmlns:a16="http://schemas.microsoft.com/office/drawing/2014/main" val="2355016720"/>
                    </a:ext>
                  </a:extLst>
                </a:gridCol>
                <a:gridCol w="1434207">
                  <a:extLst>
                    <a:ext uri="{9D8B030D-6E8A-4147-A177-3AD203B41FA5}">
                      <a16:colId xmlns:a16="http://schemas.microsoft.com/office/drawing/2014/main" val="4188674515"/>
                    </a:ext>
                  </a:extLst>
                </a:gridCol>
              </a:tblGrid>
              <a:tr h="404808">
                <a:tc gridSpan="2">
                  <a:txBody>
                    <a:bodyPr/>
                    <a:lstStyle/>
                    <a:p>
                      <a:pPr algn="ctr"/>
                      <a:r>
                        <a:rPr lang="fr-FR" sz="1500" dirty="0"/>
                        <a:t>Les partenaires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fr-FR" dirty="0"/>
                    </a:p>
                  </a:txBody>
                  <a:tcPr/>
                </a:tc>
                <a:tc>
                  <a:txBody>
                    <a:bodyPr/>
                    <a:lstStyle/>
                    <a:p>
                      <a:pPr algn="ctr"/>
                      <a:r>
                        <a:rPr lang="fr-FR" sz="1500" dirty="0"/>
                        <a:t>Projets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500" dirty="0"/>
                        <a:t>Coût</a:t>
                      </a:r>
                      <a:r>
                        <a:rPr lang="fr-FR" sz="1500" baseline="0" dirty="0"/>
                        <a:t> global</a:t>
                      </a:r>
                      <a:endParaRPr lang="fr-FR" sz="15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500" dirty="0"/>
                        <a:t>Part du Fonds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43913196"/>
                  </a:ext>
                </a:extLst>
              </a:tr>
              <a:tr h="404808">
                <a:tc>
                  <a:txBody>
                    <a:bodyPr/>
                    <a:lstStyle/>
                    <a:p>
                      <a:r>
                        <a:rPr lang="fr-FR" sz="1500" dirty="0"/>
                        <a:t>Région </a:t>
                      </a:r>
                      <a:r>
                        <a:rPr lang="fr-FR" sz="1500" dirty="0" err="1"/>
                        <a:t>Souss</a:t>
                      </a:r>
                      <a:r>
                        <a:rPr lang="fr-FR" sz="1500" dirty="0"/>
                        <a:t> Massa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500" dirty="0"/>
                        <a:t>Commune San Pedro</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fr-FR" sz="1500" dirty="0"/>
                        <a:t>Renforcement des</a:t>
                      </a:r>
                      <a:r>
                        <a:rPr lang="fr-FR" sz="1500" baseline="0" dirty="0"/>
                        <a:t> capacités-MEMVA</a:t>
                      </a:r>
                      <a:endParaRPr lang="fr-FR" sz="15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312.000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187.200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14728876"/>
                  </a:ext>
                </a:extLst>
              </a:tr>
              <a:tr h="598894">
                <a:tc>
                  <a:txBody>
                    <a:bodyPr/>
                    <a:lstStyle/>
                    <a:p>
                      <a:r>
                        <a:rPr lang="fr-FR" sz="1500" dirty="0"/>
                        <a:t>Commune de </a:t>
                      </a:r>
                      <a:r>
                        <a:rPr lang="fr-FR" sz="1500" dirty="0" err="1"/>
                        <a:t>Benguerir</a:t>
                      </a:r>
                      <a:endParaRPr lang="fr-FR" sz="15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500" dirty="0"/>
                        <a:t>Commune d’</a:t>
                      </a:r>
                      <a:r>
                        <a:rPr lang="fr-FR" sz="1500" dirty="0" err="1"/>
                        <a:t>Abobo</a:t>
                      </a:r>
                      <a:endParaRPr lang="fr-FR" sz="15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fr-FR" sz="1500" dirty="0"/>
                        <a:t>Amélioration des conditions de vie des populations et des revenus des femmes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2.799.896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1.679.896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02624044"/>
                  </a:ext>
                </a:extLst>
              </a:tr>
              <a:tr h="644643">
                <a:tc>
                  <a:txBody>
                    <a:bodyPr/>
                    <a:lstStyle/>
                    <a:p>
                      <a:r>
                        <a:rPr lang="fr-FR" sz="1500" dirty="0"/>
                        <a:t>Région</a:t>
                      </a:r>
                      <a:r>
                        <a:rPr lang="fr-FR" sz="1500" baseline="0" dirty="0"/>
                        <a:t> de Rabat-Salé-Kénitra</a:t>
                      </a:r>
                      <a:endParaRPr lang="fr-FR" sz="15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500" dirty="0"/>
                        <a:t>Région des Grands Ponts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500" dirty="0"/>
                        <a:t>Renforcement des</a:t>
                      </a:r>
                      <a:r>
                        <a:rPr lang="fr-FR" sz="1500" baseline="0" dirty="0"/>
                        <a:t> capacités-MEMVA</a:t>
                      </a:r>
                      <a:endParaRPr lang="fr-FR" sz="15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156.000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93.600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06871857"/>
                  </a:ext>
                </a:extLst>
              </a:tr>
              <a:tr h="598894">
                <a:tc>
                  <a:txBody>
                    <a:bodyPr/>
                    <a:lstStyle/>
                    <a:p>
                      <a:r>
                        <a:rPr lang="fr-FR" sz="1500" dirty="0"/>
                        <a:t>Commune de Chefchaouen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500" dirty="0"/>
                        <a:t>Commune d’</a:t>
                      </a:r>
                      <a:r>
                        <a:rPr lang="fr-FR" sz="1500" dirty="0" err="1"/>
                        <a:t>Odiéné</a:t>
                      </a:r>
                      <a:endParaRPr lang="fr-FR" sz="15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fr-FR" sz="1500" dirty="0"/>
                        <a:t>Promotion du développement local durable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2.883.000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1.729.800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26306717"/>
                  </a:ext>
                </a:extLst>
              </a:tr>
              <a:tr h="598894">
                <a:tc>
                  <a:txBody>
                    <a:bodyPr/>
                    <a:lstStyle/>
                    <a:p>
                      <a:r>
                        <a:rPr lang="fr-FR" sz="1500" dirty="0"/>
                        <a:t>Commune d’Ifrane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500" dirty="0"/>
                        <a:t>Commune de Bouaké</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fr-FR" sz="1500" dirty="0"/>
                        <a:t>Autonomisation et renforcement</a:t>
                      </a:r>
                      <a:r>
                        <a:rPr lang="fr-FR" sz="1500" baseline="0" dirty="0"/>
                        <a:t> de l’employabilité des femmes</a:t>
                      </a:r>
                      <a:endParaRPr lang="fr-FR" sz="15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4.000.000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2.400.000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38219008"/>
                  </a:ext>
                </a:extLst>
              </a:tr>
              <a:tr h="848434">
                <a:tc>
                  <a:txBody>
                    <a:bodyPr/>
                    <a:lstStyle/>
                    <a:p>
                      <a:r>
                        <a:rPr lang="fr-FR" sz="1500" dirty="0"/>
                        <a:t>Région de l’Oriental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500" dirty="0"/>
                        <a:t>Région de Nawa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fr-FR" sz="1500" dirty="0"/>
                        <a:t>Appui à l'opérationnalisation d'un centre de formation en faveur des coopératives de la Région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580.000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348.000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15025572"/>
                  </a:ext>
                </a:extLst>
              </a:tr>
              <a:tr h="404808">
                <a:tc>
                  <a:txBody>
                    <a:bodyPr/>
                    <a:lstStyle/>
                    <a:p>
                      <a:r>
                        <a:rPr lang="fr-FR" sz="1500" dirty="0"/>
                        <a:t>Région de Fès-Meknès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500" dirty="0"/>
                        <a:t>Région </a:t>
                      </a:r>
                      <a:r>
                        <a:rPr lang="fr-FR" sz="1500" dirty="0" err="1"/>
                        <a:t>Tonkpi</a:t>
                      </a:r>
                      <a:endParaRPr lang="fr-FR" sz="15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fr-FR" sz="1500" dirty="0"/>
                        <a:t>Réhabilitation d'un terrain de football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3.300.000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dirty="0"/>
                        <a:t>1.980.000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38915751"/>
                  </a:ext>
                </a:extLst>
              </a:tr>
              <a:tr h="404808">
                <a:tc gridSpan="3">
                  <a:txBody>
                    <a:bodyPr/>
                    <a:lstStyle/>
                    <a:p>
                      <a:pPr algn="ctr"/>
                      <a:r>
                        <a:rPr lang="fr-FR" sz="1500" b="1" dirty="0">
                          <a:solidFill>
                            <a:srgbClr val="C00000"/>
                          </a:solidFill>
                          <a:effectLst>
                            <a:outerShdw blurRad="38100" dist="38100" dir="2700000" algn="tl">
                              <a:srgbClr val="000000">
                                <a:alpha val="43137"/>
                              </a:srgbClr>
                            </a:outerShdw>
                          </a:effectLst>
                        </a:rPr>
                        <a:t>Totaux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fr-FR"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fr-FR"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b="1" dirty="0">
                          <a:solidFill>
                            <a:srgbClr val="C00000"/>
                          </a:solidFill>
                          <a:effectLst>
                            <a:outerShdw blurRad="38100" dist="38100" dir="2700000" algn="tl">
                              <a:srgbClr val="000000">
                                <a:alpha val="43137"/>
                              </a:srgbClr>
                            </a:outerShdw>
                          </a:effectLst>
                        </a:rPr>
                        <a:t>14.030.896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fr-FR" sz="1500" b="1" dirty="0">
                          <a:solidFill>
                            <a:srgbClr val="C00000"/>
                          </a:solidFill>
                          <a:effectLst>
                            <a:outerShdw blurRad="38100" dist="38100" dir="2700000" algn="tl">
                              <a:srgbClr val="000000">
                                <a:alpha val="43137"/>
                              </a:srgbClr>
                            </a:outerShdw>
                          </a:effectLst>
                        </a:rPr>
                        <a:t>8.418.496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75727627"/>
                  </a:ext>
                </a:extLst>
              </a:tr>
            </a:tbl>
          </a:graphicData>
        </a:graphic>
      </p:graphicFrame>
    </p:spTree>
    <p:extLst>
      <p:ext uri="{BB962C8B-B14F-4D97-AF65-F5344CB8AC3E}">
        <p14:creationId xmlns:p14="http://schemas.microsoft.com/office/powerpoint/2010/main" val="145270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4562505" y="1326155"/>
            <a:ext cx="3140016" cy="46166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2400" b="1" i="1" spc="600" dirty="0">
                <a:solidFill>
                  <a:srgbClr val="C00000"/>
                </a:solidFill>
                <a:effectLst>
                  <a:outerShdw blurRad="38100" dist="38100" dir="2700000" algn="tl">
                    <a:srgbClr val="000000">
                      <a:alpha val="43137"/>
                    </a:srgbClr>
                  </a:outerShdw>
                </a:effectLst>
                <a:latin typeface="Trebuchet MS" panose="020B0603020202020204" pitchFamily="34" charset="0"/>
              </a:rPr>
              <a:t>SOMMAIRE</a:t>
            </a:r>
            <a:endParaRPr lang="fr-FR" sz="2000" b="1" i="1" spc="600" dirty="0">
              <a:solidFill>
                <a:srgbClr val="C00000"/>
              </a:solidFill>
              <a:effectLst>
                <a:outerShdw blurRad="38100" dist="38100" dir="2700000" algn="tl">
                  <a:srgbClr val="000000">
                    <a:alpha val="43137"/>
                  </a:srgbClr>
                </a:outerShdw>
              </a:effectLst>
              <a:latin typeface="Trebuchet MS" panose="020B0603020202020204" pitchFamily="34" charset="0"/>
            </a:endParaRPr>
          </a:p>
        </p:txBody>
      </p:sp>
      <p:sp>
        <p:nvSpPr>
          <p:cNvPr id="6" name="ZoneTexte 5"/>
          <p:cNvSpPr txBox="1"/>
          <p:nvPr/>
        </p:nvSpPr>
        <p:spPr>
          <a:xfrm>
            <a:off x="1337922" y="2377503"/>
            <a:ext cx="9736282" cy="3231654"/>
          </a:xfrm>
          <a:prstGeom prst="rect">
            <a:avLst/>
          </a:prstGeom>
          <a:noFill/>
        </p:spPr>
        <p:txBody>
          <a:bodyPr wrap="square" rtlCol="0">
            <a:spAutoFit/>
          </a:bodyPr>
          <a:lstStyle/>
          <a:p>
            <a:pPr marL="400050" indent="-400050">
              <a:lnSpc>
                <a:spcPct val="200000"/>
              </a:lnSpc>
              <a:buClr>
                <a:schemeClr val="accent1"/>
              </a:buClr>
              <a:buFont typeface="+mj-lt"/>
              <a:buAutoNum type="romanU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INTRODUCTION</a:t>
            </a:r>
          </a:p>
          <a:p>
            <a:pPr marL="400050" indent="-400050">
              <a:lnSpc>
                <a:spcPct val="200000"/>
              </a:lnSpc>
              <a:buClr>
                <a:schemeClr val="accent1"/>
              </a:buClr>
              <a:buFont typeface="+mj-lt"/>
              <a:buAutoNum type="romanU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LE FACDI: MODE DE FONCTIONNEMENT</a:t>
            </a:r>
          </a:p>
          <a:p>
            <a:pPr marL="400050" indent="-400050">
              <a:lnSpc>
                <a:spcPct val="200000"/>
              </a:lnSpc>
              <a:buClr>
                <a:schemeClr val="accent1"/>
              </a:buClr>
              <a:buFont typeface="+mj-lt"/>
              <a:buAutoNum type="romanU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QUELS SONT LES RESULTATS CONSOLIDES DES 1</a:t>
            </a:r>
            <a:r>
              <a:rPr lang="fr-FR" sz="1700" b="1" baseline="30000" dirty="0">
                <a:solidFill>
                  <a:schemeClr val="accent1"/>
                </a:solidFill>
                <a:effectLst>
                  <a:outerShdw blurRad="38100" dist="38100" dir="2700000" algn="tl">
                    <a:srgbClr val="000000">
                      <a:alpha val="43137"/>
                    </a:srgbClr>
                  </a:outerShdw>
                </a:effectLst>
                <a:latin typeface="Trebuchet MS" panose="020B0603020202020204" pitchFamily="34" charset="0"/>
              </a:rPr>
              <a:t>er</a:t>
            </a: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2</a:t>
            </a:r>
            <a:r>
              <a:rPr lang="fr-FR" sz="1700" b="1" baseline="30000" dirty="0">
                <a:solidFill>
                  <a:schemeClr val="accent1"/>
                </a:solidFill>
                <a:effectLst>
                  <a:outerShdw blurRad="38100" dist="38100" dir="2700000" algn="tl">
                    <a:srgbClr val="000000">
                      <a:alpha val="43137"/>
                    </a:srgbClr>
                  </a:outerShdw>
                </a:effectLst>
                <a:latin typeface="Trebuchet MS" panose="020B0603020202020204" pitchFamily="34" charset="0"/>
              </a:rPr>
              <a:t>ème </a:t>
            </a: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3</a:t>
            </a:r>
            <a:r>
              <a:rPr lang="fr-FR" sz="1700" b="1" baseline="30000" dirty="0">
                <a:solidFill>
                  <a:schemeClr val="accent1"/>
                </a:solidFill>
                <a:effectLst>
                  <a:outerShdw blurRad="38100" dist="38100" dir="2700000" algn="tl">
                    <a:srgbClr val="000000">
                      <a:alpha val="43137"/>
                    </a:srgbClr>
                  </a:outerShdw>
                </a:effectLst>
                <a:latin typeface="Trebuchet MS" panose="020B0603020202020204" pitchFamily="34" charset="0"/>
              </a:rPr>
              <a:t>ème</a:t>
            </a: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et 4</a:t>
            </a:r>
            <a:r>
              <a:rPr lang="fr-FR" sz="1700" b="1" baseline="30000" dirty="0">
                <a:solidFill>
                  <a:schemeClr val="accent1"/>
                </a:solidFill>
                <a:effectLst>
                  <a:outerShdw blurRad="38100" dist="38100" dir="2700000" algn="tl">
                    <a:srgbClr val="000000">
                      <a:alpha val="43137"/>
                    </a:srgbClr>
                  </a:outerShdw>
                </a:effectLst>
                <a:latin typeface="Trebuchet MS" panose="020B0603020202020204" pitchFamily="34" charset="0"/>
              </a:rPr>
              <a:t>ème</a:t>
            </a: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 APPELS A PROJETS ?</a:t>
            </a:r>
          </a:p>
          <a:p>
            <a:pPr marL="400050" indent="-400050">
              <a:lnSpc>
                <a:spcPct val="200000"/>
              </a:lnSpc>
              <a:buClr>
                <a:schemeClr val="accent1"/>
              </a:buClr>
              <a:buFont typeface="+mj-lt"/>
              <a:buAutoNum type="romanU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CAS DE LA COTE D’IVOIRE</a:t>
            </a:r>
          </a:p>
          <a:p>
            <a:pPr marL="400050" indent="-400050">
              <a:lnSpc>
                <a:spcPct val="200000"/>
              </a:lnSpc>
              <a:buClr>
                <a:schemeClr val="accent1"/>
              </a:buClr>
              <a:buFont typeface="+mj-lt"/>
              <a:buAutoNum type="romanUcPeriod"/>
            </a:pPr>
            <a:r>
              <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rPr>
              <a:t>CONCLUSION</a:t>
            </a:r>
          </a:p>
          <a:p>
            <a:pPr>
              <a:lnSpc>
                <a:spcPct val="200000"/>
              </a:lnSpc>
              <a:buClr>
                <a:schemeClr val="accent1"/>
              </a:buClr>
            </a:pPr>
            <a:endParaRPr lang="fr-FR" sz="1700" b="1" dirty="0">
              <a:solidFill>
                <a:schemeClr val="accent1"/>
              </a:solidFill>
              <a:effectLst>
                <a:outerShdw blurRad="38100" dist="38100" dir="2700000" algn="tl">
                  <a:srgbClr val="000000">
                    <a:alpha val="43137"/>
                  </a:srgbClr>
                </a:outerShdw>
              </a:effectLst>
              <a:latin typeface="Trebuchet MS" panose="020B0603020202020204" pitchFamily="34" charset="0"/>
            </a:endParaRPr>
          </a:p>
        </p:txBody>
      </p:sp>
      <p:sp>
        <p:nvSpPr>
          <p:cNvPr id="8" name="Titre 3">
            <a:extLst>
              <a:ext uri="{FF2B5EF4-FFF2-40B4-BE49-F238E27FC236}">
                <a16:creationId xmlns:a16="http://schemas.microsoft.com/office/drawing/2014/main" id="{FBEFBB65-4980-4DDD-89AC-10E2113D0CB1}"/>
              </a:ext>
            </a:extLst>
          </p:cNvPr>
          <p:cNvSpPr>
            <a:spLocks noGrp="1"/>
          </p:cNvSpPr>
          <p:nvPr>
            <p:ph type="title"/>
          </p:nvPr>
        </p:nvSpPr>
        <p:spPr>
          <a:xfrm>
            <a:off x="1224951" y="176017"/>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278768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20</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p:cNvSpPr txBox="1"/>
          <p:nvPr/>
        </p:nvSpPr>
        <p:spPr>
          <a:xfrm>
            <a:off x="5109743" y="1375392"/>
            <a:ext cx="2026851"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solidFill>
                  <a:schemeClr val="bg1"/>
                </a:solidFill>
              </a:rPr>
              <a:t>IV- CONCLUSION</a:t>
            </a:r>
          </a:p>
        </p:txBody>
      </p:sp>
      <p:sp>
        <p:nvSpPr>
          <p:cNvPr id="8" name="ZoneTexte 7"/>
          <p:cNvSpPr txBox="1"/>
          <p:nvPr/>
        </p:nvSpPr>
        <p:spPr>
          <a:xfrm>
            <a:off x="89631" y="1717787"/>
            <a:ext cx="11840295" cy="923330"/>
          </a:xfrm>
          <a:prstGeom prst="rect">
            <a:avLst/>
          </a:prstGeom>
          <a:noFill/>
        </p:spPr>
        <p:txBody>
          <a:bodyPr wrap="square" rtlCol="0">
            <a:spAutoFit/>
          </a:bodyPr>
          <a:lstStyle/>
          <a:p>
            <a:pPr algn="just">
              <a:lnSpc>
                <a:spcPct val="150000"/>
              </a:lnSpc>
            </a:pPr>
            <a:r>
              <a:rPr lang="fr-FR" dirty="0">
                <a:latin typeface="Trebuchet MS" panose="020B0603020202020204" pitchFamily="34" charset="0"/>
              </a:rPr>
              <a:t>Contrairement à ce qui se passe en matière de coopération décentralisée dite « classique », ce Fonds africain se caractérise principalement par:</a:t>
            </a:r>
            <a:r>
              <a:rPr lang="fr-FR" dirty="0"/>
              <a:t> </a:t>
            </a:r>
          </a:p>
        </p:txBody>
      </p:sp>
      <p:sp>
        <p:nvSpPr>
          <p:cNvPr id="9" name="ZoneTexte 8"/>
          <p:cNvSpPr txBox="1"/>
          <p:nvPr/>
        </p:nvSpPr>
        <p:spPr>
          <a:xfrm>
            <a:off x="215315" y="2710174"/>
            <a:ext cx="11815705" cy="3831818"/>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
            </a:pPr>
            <a:r>
              <a:rPr lang="fr-FR" b="1" i="1" u="sng" dirty="0">
                <a:solidFill>
                  <a:srgbClr val="C00000"/>
                </a:solidFill>
                <a:effectLst>
                  <a:outerShdw blurRad="38100" dist="38100" dir="2700000" algn="tl">
                    <a:srgbClr val="000000">
                      <a:alpha val="43137"/>
                    </a:srgbClr>
                  </a:outerShdw>
                </a:effectLst>
                <a:latin typeface="Trebuchet MS" panose="020B0603020202020204" pitchFamily="34" charset="0"/>
              </a:rPr>
              <a:t>Une nouvelle idée</a:t>
            </a:r>
            <a:r>
              <a:rPr lang="fr-FR" dirty="0">
                <a:latin typeface="Trebuchet MS" panose="020B0603020202020204" pitchFamily="34" charset="0"/>
              </a:rPr>
              <a:t>: celle d’une solidarité continentale agissante et opérante où 90% du coût du projet sont mobilisés par le Fonds africain et la CT marocaine dans un esprit d’entraide et de mutualité solidaire et sans aucune intervention dans le choix du projet ni de contrepartie;</a:t>
            </a:r>
          </a:p>
          <a:p>
            <a:pPr marL="285750" indent="-285750" algn="just">
              <a:lnSpc>
                <a:spcPct val="150000"/>
              </a:lnSpc>
              <a:buClr>
                <a:schemeClr val="accent1"/>
              </a:buClr>
              <a:buFont typeface="Wingdings" panose="05000000000000000000" pitchFamily="2" charset="2"/>
              <a:buChar char=""/>
            </a:pPr>
            <a:r>
              <a:rPr lang="fr-FR" b="1" i="1" u="sng" dirty="0">
                <a:solidFill>
                  <a:srgbClr val="C00000"/>
                </a:solidFill>
                <a:effectLst>
                  <a:outerShdw blurRad="38100" dist="38100" dir="2700000" algn="tl">
                    <a:srgbClr val="000000">
                      <a:alpha val="43137"/>
                    </a:srgbClr>
                  </a:outerShdw>
                </a:effectLst>
                <a:latin typeface="Trebuchet MS" panose="020B0603020202020204" pitchFamily="34" charset="0"/>
              </a:rPr>
              <a:t>Un nouveau concept</a:t>
            </a:r>
            <a:r>
              <a:rPr lang="fr-FR" dirty="0">
                <a:latin typeface="Trebuchet MS" panose="020B0603020202020204" pitchFamily="34" charset="0"/>
              </a:rPr>
              <a:t>: la maîtrise d’ouvrage est confiée à la Collectivité Territoriale partenaire dans un esprit d’égalité, de solidarité et de responsabilisation et la quasi-totalité de la contribution financière du Fonds africain et de la Collectivité Territoriale marocaine est versée directement au budget de la Collectivité Territoriale partenaire;</a:t>
            </a:r>
          </a:p>
          <a:p>
            <a:pPr marL="285750" indent="-285750" algn="just">
              <a:lnSpc>
                <a:spcPct val="150000"/>
              </a:lnSpc>
              <a:buClr>
                <a:schemeClr val="accent1"/>
              </a:buClr>
              <a:buFont typeface="Wingdings" panose="05000000000000000000" pitchFamily="2" charset="2"/>
              <a:buChar char=""/>
            </a:pPr>
            <a:r>
              <a:rPr lang="fr-FR" b="1" i="1" u="sng" dirty="0">
                <a:solidFill>
                  <a:srgbClr val="C00000"/>
                </a:solidFill>
                <a:effectLst>
                  <a:outerShdw blurRad="38100" dist="38100" dir="2700000" algn="tl">
                    <a:srgbClr val="000000">
                      <a:alpha val="43137"/>
                    </a:srgbClr>
                  </a:outerShdw>
                </a:effectLst>
                <a:latin typeface="Trebuchet MS" panose="020B0603020202020204" pitchFamily="34" charset="0"/>
              </a:rPr>
              <a:t>Un changement transformateur</a:t>
            </a:r>
            <a:r>
              <a:rPr lang="fr-FR" dirty="0">
                <a:latin typeface="Trebuchet MS" panose="020B0603020202020204" pitchFamily="34" charset="0"/>
              </a:rPr>
              <a:t>:  les principes fondateurs de la coopération décentralisée sont applicables, à savoir: solidarité, réciprocité, égalité, transfert du savoir et du savoir-faire.</a:t>
            </a:r>
          </a:p>
        </p:txBody>
      </p:sp>
    </p:spTree>
    <p:extLst>
      <p:ext uri="{BB962C8B-B14F-4D97-AF65-F5344CB8AC3E}">
        <p14:creationId xmlns:p14="http://schemas.microsoft.com/office/powerpoint/2010/main" val="1907866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21</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p:cNvSpPr txBox="1"/>
          <p:nvPr/>
        </p:nvSpPr>
        <p:spPr>
          <a:xfrm>
            <a:off x="5119087" y="1560004"/>
            <a:ext cx="2026851"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solidFill>
                  <a:schemeClr val="bg1"/>
                </a:solidFill>
              </a:rPr>
              <a:t>IV- CONCLUSION</a:t>
            </a:r>
          </a:p>
        </p:txBody>
      </p:sp>
      <p:sp>
        <p:nvSpPr>
          <p:cNvPr id="4" name="ZoneTexte 3"/>
          <p:cNvSpPr txBox="1"/>
          <p:nvPr/>
        </p:nvSpPr>
        <p:spPr>
          <a:xfrm>
            <a:off x="923827" y="2856650"/>
            <a:ext cx="9870781" cy="1695662"/>
          </a:xfrm>
          <a:prstGeom prst="snip2Diag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ct val="150000"/>
              </a:lnSpc>
            </a:pPr>
            <a:r>
              <a:rPr lang="fr-FR" sz="2000" b="1" dirty="0">
                <a:solidFill>
                  <a:schemeClr val="bg1"/>
                </a:solidFill>
                <a:effectLst>
                  <a:outerShdw blurRad="38100" dist="38100" dir="2700000" algn="tl">
                    <a:srgbClr val="000000">
                      <a:alpha val="43137"/>
                    </a:srgbClr>
                  </a:outerShdw>
                </a:effectLst>
              </a:rPr>
              <a:t>Le 5</a:t>
            </a:r>
            <a:r>
              <a:rPr lang="fr-FR" sz="2000" b="1" baseline="30000" dirty="0">
                <a:solidFill>
                  <a:schemeClr val="bg1"/>
                </a:solidFill>
                <a:effectLst>
                  <a:outerShdw blurRad="38100" dist="38100" dir="2700000" algn="tl">
                    <a:srgbClr val="000000">
                      <a:alpha val="43137"/>
                    </a:srgbClr>
                  </a:outerShdw>
                </a:effectLst>
              </a:rPr>
              <a:t>ème</a:t>
            </a:r>
            <a:r>
              <a:rPr lang="fr-FR" sz="2000" b="1" dirty="0">
                <a:solidFill>
                  <a:schemeClr val="bg1"/>
                </a:solidFill>
                <a:effectLst>
                  <a:outerShdw blurRad="38100" dist="38100" dir="2700000" algn="tl">
                    <a:srgbClr val="000000">
                      <a:alpha val="43137"/>
                    </a:srgbClr>
                  </a:outerShdw>
                </a:effectLst>
              </a:rPr>
              <a:t> appel à projets a été lancé en 2025 et les résultats seront connus au courant du mois d’Avril 2026 après la réunion du Comité de Pilotage, Organe de gouvernance décisionnel.</a:t>
            </a:r>
            <a:endParaRPr lang="fr-FR" sz="3200" b="1" dirty="0">
              <a:solidFill>
                <a:srgbClr val="C00000"/>
              </a:solidFill>
              <a:effectLst>
                <a:outerShdw blurRad="38100" dist="38100" dir="2700000" algn="tl">
                  <a:srgbClr val="000000">
                    <a:alpha val="43137"/>
                  </a:srgbClr>
                </a:outerShdw>
              </a:effectLst>
              <a:highlight>
                <a:srgbClr val="DDFFDD"/>
              </a:highlight>
            </a:endParaRPr>
          </a:p>
        </p:txBody>
      </p:sp>
    </p:spTree>
    <p:extLst>
      <p:ext uri="{BB962C8B-B14F-4D97-AF65-F5344CB8AC3E}">
        <p14:creationId xmlns:p14="http://schemas.microsoft.com/office/powerpoint/2010/main" val="11107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493347" y="635943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22</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p:cNvSpPr txBox="1"/>
          <p:nvPr/>
        </p:nvSpPr>
        <p:spPr>
          <a:xfrm>
            <a:off x="5119087" y="1560004"/>
            <a:ext cx="2026851"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solidFill>
                  <a:schemeClr val="bg1"/>
                </a:solidFill>
              </a:rPr>
              <a:t>IV- CONCLUSION</a:t>
            </a:r>
          </a:p>
        </p:txBody>
      </p:sp>
      <p:graphicFrame>
        <p:nvGraphicFramePr>
          <p:cNvPr id="2" name="Tableau 1">
            <a:extLst>
              <a:ext uri="{FF2B5EF4-FFF2-40B4-BE49-F238E27FC236}">
                <a16:creationId xmlns:a16="http://schemas.microsoft.com/office/drawing/2014/main" id="{66B9EF25-3F44-A12C-4F6A-1F86CAD1F716}"/>
              </a:ext>
            </a:extLst>
          </p:cNvPr>
          <p:cNvGraphicFramePr>
            <a:graphicFrameLocks noGrp="1"/>
          </p:cNvGraphicFramePr>
          <p:nvPr>
            <p:extLst>
              <p:ext uri="{D42A27DB-BD31-4B8C-83A1-F6EECF244321}">
                <p14:modId xmlns:p14="http://schemas.microsoft.com/office/powerpoint/2010/main" val="260759385"/>
              </p:ext>
            </p:extLst>
          </p:nvPr>
        </p:nvGraphicFramePr>
        <p:xfrm>
          <a:off x="174588" y="2853168"/>
          <a:ext cx="11670382" cy="2100982"/>
        </p:xfrm>
        <a:graphic>
          <a:graphicData uri="http://schemas.openxmlformats.org/drawingml/2006/table">
            <a:tbl>
              <a:tblPr firstRow="1" bandRow="1">
                <a:tableStyleId>{69012ECD-51FC-41F1-AA8D-1B2483CD663E}</a:tableStyleId>
              </a:tblPr>
              <a:tblGrid>
                <a:gridCol w="2069716">
                  <a:extLst>
                    <a:ext uri="{9D8B030D-6E8A-4147-A177-3AD203B41FA5}">
                      <a16:colId xmlns:a16="http://schemas.microsoft.com/office/drawing/2014/main" val="1541945163"/>
                    </a:ext>
                  </a:extLst>
                </a:gridCol>
                <a:gridCol w="2325277">
                  <a:extLst>
                    <a:ext uri="{9D8B030D-6E8A-4147-A177-3AD203B41FA5}">
                      <a16:colId xmlns:a16="http://schemas.microsoft.com/office/drawing/2014/main" val="3896507681"/>
                    </a:ext>
                  </a:extLst>
                </a:gridCol>
                <a:gridCol w="4197901">
                  <a:extLst>
                    <a:ext uri="{9D8B030D-6E8A-4147-A177-3AD203B41FA5}">
                      <a16:colId xmlns:a16="http://schemas.microsoft.com/office/drawing/2014/main" val="1073286777"/>
                    </a:ext>
                  </a:extLst>
                </a:gridCol>
                <a:gridCol w="1643281">
                  <a:extLst>
                    <a:ext uri="{9D8B030D-6E8A-4147-A177-3AD203B41FA5}">
                      <a16:colId xmlns:a16="http://schemas.microsoft.com/office/drawing/2014/main" val="2355016720"/>
                    </a:ext>
                  </a:extLst>
                </a:gridCol>
                <a:gridCol w="1434207">
                  <a:extLst>
                    <a:ext uri="{9D8B030D-6E8A-4147-A177-3AD203B41FA5}">
                      <a16:colId xmlns:a16="http://schemas.microsoft.com/office/drawing/2014/main" val="4188674515"/>
                    </a:ext>
                  </a:extLst>
                </a:gridCol>
              </a:tblGrid>
              <a:tr h="0">
                <a:tc gridSpan="2">
                  <a:txBody>
                    <a:bodyPr/>
                    <a:lstStyle/>
                    <a:p>
                      <a:pPr algn="ctr"/>
                      <a:r>
                        <a:rPr lang="fr-FR" sz="1500" dirty="0"/>
                        <a:t>Les partenaires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fr-FR" dirty="0"/>
                    </a:p>
                  </a:txBody>
                  <a:tcPr/>
                </a:tc>
                <a:tc>
                  <a:txBody>
                    <a:bodyPr/>
                    <a:lstStyle/>
                    <a:p>
                      <a:pPr algn="ctr"/>
                      <a:r>
                        <a:rPr lang="fr-FR" sz="1500" dirty="0"/>
                        <a:t>Projets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500" dirty="0"/>
                        <a:t>Coût</a:t>
                      </a:r>
                      <a:r>
                        <a:rPr lang="fr-FR" sz="1500" baseline="0" dirty="0"/>
                        <a:t> global (DH)</a:t>
                      </a:r>
                      <a:endParaRPr lang="fr-FR" sz="15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500" dirty="0"/>
                        <a:t>Part du Fonds (DH)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43913196"/>
                  </a:ext>
                </a:extLst>
              </a:tr>
              <a:tr h="404808">
                <a:tc>
                  <a:txBody>
                    <a:bodyPr/>
                    <a:lstStyle/>
                    <a:p>
                      <a:r>
                        <a:rPr lang="fr-FR" sz="1500" dirty="0"/>
                        <a:t>Commune de Casablanca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500" dirty="0"/>
                        <a:t>Commune de Dimbokro</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Trebuchet MS" panose="020B0603020202020204" pitchFamily="34" charset="0"/>
                        </a:rPr>
                        <a:t>Plateforme numérique citoyenne et modernisation administrative de la commune de Dimbokro</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MA" sz="1200" b="0" i="0" u="none" strike="noStrike" dirty="0">
                          <a:solidFill>
                            <a:srgbClr val="000000"/>
                          </a:solidFill>
                          <a:effectLst/>
                          <a:latin typeface="Trebuchet MS" panose="020B0603020202020204" pitchFamily="34" charset="0"/>
                        </a:rPr>
                        <a:t>2.461.000,00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MA" sz="1200" b="0" i="0" u="none" strike="noStrike">
                          <a:solidFill>
                            <a:srgbClr val="000000"/>
                          </a:solidFill>
                          <a:effectLst/>
                          <a:latin typeface="Trebuchet MS" panose="020B0603020202020204" pitchFamily="34" charset="0"/>
                        </a:rPr>
                        <a:t>1.476.600,00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14728876"/>
                  </a:ext>
                </a:extLst>
              </a:tr>
              <a:tr h="598894">
                <a:tc>
                  <a:txBody>
                    <a:bodyPr/>
                    <a:lstStyle/>
                    <a:p>
                      <a:r>
                        <a:rPr lang="fr-FR" sz="1500" dirty="0"/>
                        <a:t>CP Salé</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500" dirty="0"/>
                        <a:t>CR DE Cavally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fr-FR" sz="1200" b="0" i="0" u="none" strike="noStrike" dirty="0">
                          <a:solidFill>
                            <a:srgbClr val="000000"/>
                          </a:solidFill>
                          <a:effectLst/>
                          <a:latin typeface="Trebuchet MS" panose="020B0603020202020204" pitchFamily="34" charset="0"/>
                        </a:rPr>
                        <a:t>Promotion de la scolarisation des enfants et des jeunes et lutte contre la déperdition scolaire dans la région de Cavally en Côte d’Ivoire</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MA" sz="1200" b="0" i="0" u="none" strike="noStrike" dirty="0">
                          <a:solidFill>
                            <a:srgbClr val="000000"/>
                          </a:solidFill>
                          <a:effectLst/>
                          <a:latin typeface="Trebuchet MS" panose="020B0603020202020204" pitchFamily="34" charset="0"/>
                        </a:rPr>
                        <a:t>2.426.007,00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MA" sz="1200" b="0" i="0" u="none" strike="noStrike" dirty="0">
                          <a:solidFill>
                            <a:srgbClr val="000000"/>
                          </a:solidFill>
                          <a:effectLst/>
                          <a:latin typeface="Trebuchet MS" panose="020B0603020202020204" pitchFamily="34" charset="0"/>
                        </a:rPr>
                        <a:t>1.455.604,00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02624044"/>
                  </a:ext>
                </a:extLst>
              </a:tr>
              <a:tr h="404808">
                <a:tc gridSpan="3">
                  <a:txBody>
                    <a:bodyPr/>
                    <a:lstStyle/>
                    <a:p>
                      <a:pPr algn="ctr"/>
                      <a:r>
                        <a:rPr lang="fr-FR" sz="1500" b="1" dirty="0">
                          <a:solidFill>
                            <a:srgbClr val="C00000"/>
                          </a:solidFill>
                          <a:effectLst>
                            <a:outerShdw blurRad="38100" dist="38100" dir="2700000" algn="tl">
                              <a:srgbClr val="000000">
                                <a:alpha val="43137"/>
                              </a:srgbClr>
                            </a:outerShdw>
                          </a:effectLst>
                        </a:rPr>
                        <a:t>Totaux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fr-FR"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fr-FR"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500" b="1" dirty="0">
                          <a:solidFill>
                            <a:srgbClr val="C00000"/>
                          </a:solidFill>
                          <a:effectLst>
                            <a:outerShdw blurRad="38100" dist="38100" dir="2700000" algn="tl">
                              <a:srgbClr val="000000">
                                <a:alpha val="43137"/>
                              </a:srgbClr>
                            </a:outerShdw>
                          </a:effectLst>
                        </a:rPr>
                        <a:t>4.887.007,00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500" b="1" dirty="0">
                          <a:solidFill>
                            <a:srgbClr val="C00000"/>
                          </a:solidFill>
                          <a:effectLst>
                            <a:outerShdw blurRad="38100" dist="38100" dir="2700000" algn="tl">
                              <a:srgbClr val="000000">
                                <a:alpha val="43137"/>
                              </a:srgbClr>
                            </a:outerShdw>
                          </a:effectLst>
                        </a:rPr>
                        <a:t>2.932.204,00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75727627"/>
                  </a:ext>
                </a:extLst>
              </a:tr>
            </a:tbl>
          </a:graphicData>
        </a:graphic>
      </p:graphicFrame>
      <p:sp>
        <p:nvSpPr>
          <p:cNvPr id="6" name="ZoneTexte 5">
            <a:extLst>
              <a:ext uri="{FF2B5EF4-FFF2-40B4-BE49-F238E27FC236}">
                <a16:creationId xmlns:a16="http://schemas.microsoft.com/office/drawing/2014/main" id="{08AA56AA-90AC-4F51-F9B0-3E0333693A2E}"/>
              </a:ext>
            </a:extLst>
          </p:cNvPr>
          <p:cNvSpPr txBox="1"/>
          <p:nvPr/>
        </p:nvSpPr>
        <p:spPr>
          <a:xfrm>
            <a:off x="394447" y="2133600"/>
            <a:ext cx="11358282" cy="369332"/>
          </a:xfrm>
          <a:prstGeom prst="rect">
            <a:avLst/>
          </a:prstGeom>
          <a:noFill/>
        </p:spPr>
        <p:txBody>
          <a:bodyPr wrap="square" rtlCol="0">
            <a:spAutoFit/>
          </a:bodyPr>
          <a:lstStyle/>
          <a:p>
            <a:r>
              <a:rPr lang="fr-FR" dirty="0"/>
              <a:t>Deux projets ont été projets ont été présentés dans le cadre de ce 5</a:t>
            </a:r>
            <a:r>
              <a:rPr lang="fr-FR" baseline="30000" dirty="0"/>
              <a:t>ème</a:t>
            </a:r>
            <a:r>
              <a:rPr lang="fr-FR" dirty="0"/>
              <a:t> AAP du FACDI:</a:t>
            </a:r>
            <a:endParaRPr lang="fr-MA" dirty="0"/>
          </a:p>
        </p:txBody>
      </p:sp>
    </p:spTree>
    <p:extLst>
      <p:ext uri="{BB962C8B-B14F-4D97-AF65-F5344CB8AC3E}">
        <p14:creationId xmlns:p14="http://schemas.microsoft.com/office/powerpoint/2010/main" val="213283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827572" y="2208363"/>
            <a:ext cx="8609882" cy="373523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26BE4CF-CA19-6BD7-F2CE-9636F4B7EA98}"/>
              </a:ext>
            </a:extLst>
          </p:cNvPr>
          <p:cNvSpPr/>
          <p:nvPr/>
        </p:nvSpPr>
        <p:spPr>
          <a:xfrm>
            <a:off x="3695424" y="6016495"/>
            <a:ext cx="4963218" cy="461665"/>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none">
            <a:spAutoFit/>
          </a:bodyPr>
          <a:lstStyle/>
          <a:p>
            <a:r>
              <a:rPr lang="fr-FR" sz="2400" b="1" i="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Partage, Expertise &amp; Solidarité </a:t>
            </a:r>
            <a:endParaRPr lang="fr-FR" sz="2400" i="1" dirty="0">
              <a:solidFill>
                <a:schemeClr val="bg1"/>
              </a:solidFill>
              <a:effectLst>
                <a:outerShdw blurRad="38100" dist="38100" dir="2700000" algn="tl">
                  <a:srgbClr val="000000">
                    <a:alpha val="43137"/>
                  </a:srgbClr>
                </a:outerShdw>
              </a:effectLst>
              <a:latin typeface="+mj-lt"/>
            </a:endParaRPr>
          </a:p>
        </p:txBody>
      </p:sp>
      <p:sp>
        <p:nvSpPr>
          <p:cNvPr id="2" name="ZoneTexte 1"/>
          <p:cNvSpPr txBox="1"/>
          <p:nvPr/>
        </p:nvSpPr>
        <p:spPr>
          <a:xfrm>
            <a:off x="3557401" y="1682151"/>
            <a:ext cx="4963218" cy="400110"/>
          </a:xfrm>
          <a:prstGeom prst="rect">
            <a:avLst/>
          </a:prstGeom>
          <a:solidFill>
            <a:schemeClr val="accent1"/>
          </a:solidFill>
        </p:spPr>
        <p:txBody>
          <a:bodyPr wrap="square" rtlCol="0">
            <a:spAutoFit/>
          </a:bodyPr>
          <a:lstStyle/>
          <a:p>
            <a:pPr algn="ctr"/>
            <a:r>
              <a:rPr lang="fr-FR" sz="2000" b="1" i="1" dirty="0">
                <a:solidFill>
                  <a:schemeClr val="bg1"/>
                </a:solidFill>
                <a:effectLst>
                  <a:outerShdw blurRad="38100" dist="38100" dir="2700000" algn="tl">
                    <a:srgbClr val="000000">
                      <a:alpha val="43137"/>
                    </a:srgbClr>
                  </a:outerShdw>
                </a:effectLst>
              </a:rPr>
              <a:t>MERCI POUR VOTRE ATTENTION</a:t>
            </a:r>
          </a:p>
        </p:txBody>
      </p:sp>
    </p:spTree>
    <p:extLst>
      <p:ext uri="{BB962C8B-B14F-4D97-AF65-F5344CB8AC3E}">
        <p14:creationId xmlns:p14="http://schemas.microsoft.com/office/powerpoint/2010/main" val="41376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bg/>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3</a:t>
            </a:fld>
            <a:endParaRPr lang="fr-FR" sz="1050" b="1" i="1" dirty="0">
              <a:solidFill>
                <a:schemeClr val="accent1"/>
              </a:solidFill>
              <a:effectLst>
                <a:outerShdw blurRad="38100" dist="38100" dir="2700000" algn="tl">
                  <a:srgbClr val="000000">
                    <a:alpha val="43137"/>
                  </a:srgbClr>
                </a:outerShdw>
              </a:effectLst>
            </a:endParaRPr>
          </a:p>
        </p:txBody>
      </p:sp>
      <p:sp>
        <p:nvSpPr>
          <p:cNvPr id="7" name="Titre 3"/>
          <p:cNvSpPr>
            <a:spLocks noGrp="1"/>
          </p:cNvSpPr>
          <p:nvPr>
            <p:ph type="title"/>
          </p:nvPr>
        </p:nvSpPr>
        <p:spPr>
          <a:xfrm>
            <a:off x="1224951" y="176017"/>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8" name="Rectangle à coins arrondis 7"/>
          <p:cNvSpPr/>
          <p:nvPr/>
        </p:nvSpPr>
        <p:spPr>
          <a:xfrm>
            <a:off x="148827" y="2563448"/>
            <a:ext cx="11894346" cy="2430814"/>
          </a:xfrm>
          <a:prstGeom prst="snip2DiagRect">
            <a:avLst/>
          </a:prstGeom>
          <a:solidFill>
            <a:schemeClr val="bg1">
              <a:lumMod val="95000"/>
            </a:schemeClr>
          </a:solidFill>
          <a:ln w="12700">
            <a:solidFill>
              <a:schemeClr val="accent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800"/>
              </a:spcAft>
            </a:pPr>
            <a:r>
              <a:rPr lang="fr-FR" b="1" i="1" spc="300" baseline="300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a:t>
            </a:r>
            <a:r>
              <a:rPr lang="fr-FR" b="1" i="1" spc="3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 (…)NOUS AVONS PLACÉ L’AFRIQUE AU CŒUR DE NOTRE POLITIQUE EXTÉRIEURE ET AVONS FAIT LE CHOIX DÉLIBÉRÉ, NATUREL ET STRATÉGIQUE EN FAVEUR D’UNE COOPÉRATION SOLIDAIRE, SUD-SUD ET TRIANGULAIRE, QUI SE TRADUIT PAR LA MISE EN ŒUVRE DE PROJETS CONCRETS, AU BÉNÉFICE DE PLUSIEURS PAYS DU CONTINENT</a:t>
            </a:r>
            <a:r>
              <a:rPr lang="fr-FR" b="1" i="1" spc="300" baseline="300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a:t>
            </a:r>
            <a:r>
              <a:rPr lang="fr-FR" b="1" i="1" spc="300" dirty="0">
                <a:solidFill>
                  <a:srgbClr val="44546A"/>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imes New Roman" panose="02020603050405020304" pitchFamily="18" charset="0"/>
              </a:rPr>
              <a:t>. </a:t>
            </a:r>
            <a:endParaRPr lang="fr-FR" spc="3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2" name="ZoneTexte 1"/>
          <p:cNvSpPr txBox="1"/>
          <p:nvPr/>
        </p:nvSpPr>
        <p:spPr>
          <a:xfrm>
            <a:off x="4961626" y="1363442"/>
            <a:ext cx="2268747"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bg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I- INTRODUCTION</a:t>
            </a:r>
          </a:p>
        </p:txBody>
      </p:sp>
      <p:sp>
        <p:nvSpPr>
          <p:cNvPr id="4" name="ZoneTexte 3"/>
          <p:cNvSpPr txBox="1"/>
          <p:nvPr/>
        </p:nvSpPr>
        <p:spPr>
          <a:xfrm>
            <a:off x="6132512" y="5025435"/>
            <a:ext cx="5910661" cy="523220"/>
          </a:xfrm>
          <a:prstGeom prst="rect">
            <a:avLst/>
          </a:prstGeom>
          <a:solidFill>
            <a:schemeClr val="accent3">
              <a:lumMod val="20000"/>
              <a:lumOff val="80000"/>
            </a:schemeClr>
          </a:solidFill>
        </p:spPr>
        <p:txBody>
          <a:bodyPr wrap="square" rtlCol="0">
            <a:spAutoFit/>
          </a:bodyPr>
          <a:lstStyle/>
          <a:p>
            <a:pPr algn="ctr"/>
            <a:r>
              <a:rPr lang="fr-FR" sz="1400" b="1" i="1" dirty="0">
                <a:solidFill>
                  <a:schemeClr val="accent1"/>
                </a:solidFill>
                <a:effectLst>
                  <a:outerShdw blurRad="38100" dist="38100" dir="2700000" algn="tl">
                    <a:srgbClr val="000000">
                      <a:alpha val="43137"/>
                    </a:srgbClr>
                  </a:outerShdw>
                </a:effectLst>
              </a:rPr>
              <a:t>Extrait du Message Royal adressé au sommet de l’Elysée sur la paix et la sécurité en Afrique tenu à Paris le 6 décembre 2013</a:t>
            </a:r>
          </a:p>
        </p:txBody>
      </p:sp>
    </p:spTree>
    <p:extLst>
      <p:ext uri="{BB962C8B-B14F-4D97-AF65-F5344CB8AC3E}">
        <p14:creationId xmlns:p14="http://schemas.microsoft.com/office/powerpoint/2010/main" val="71738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4</a:t>
            </a:fld>
            <a:endParaRPr lang="fr-FR" sz="1050" b="1" i="1" dirty="0">
              <a:solidFill>
                <a:schemeClr val="accent1"/>
              </a:solidFill>
              <a:effectLst>
                <a:outerShdw blurRad="38100" dist="38100" dir="2700000" algn="tl">
                  <a:srgbClr val="000000">
                    <a:alpha val="43137"/>
                  </a:srgbClr>
                </a:outerShdw>
              </a:effectLst>
            </a:endParaRPr>
          </a:p>
        </p:txBody>
      </p:sp>
      <p:sp>
        <p:nvSpPr>
          <p:cNvPr id="12"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8" name="ZoneTexte 7">
            <a:extLst>
              <a:ext uri="{FF2B5EF4-FFF2-40B4-BE49-F238E27FC236}">
                <a16:creationId xmlns:a16="http://schemas.microsoft.com/office/drawing/2014/main" id="{21A87AD4-FD82-8683-01BF-6F1A49384A2C}"/>
              </a:ext>
            </a:extLst>
          </p:cNvPr>
          <p:cNvSpPr txBox="1"/>
          <p:nvPr/>
        </p:nvSpPr>
        <p:spPr>
          <a:xfrm>
            <a:off x="212094" y="2215584"/>
            <a:ext cx="11595370" cy="3416320"/>
          </a:xfrm>
          <a:prstGeom prst="rect">
            <a:avLst/>
          </a:prstGeom>
          <a:noFill/>
        </p:spPr>
        <p:txBody>
          <a:bodyPr wrap="square">
            <a:spAutoFit/>
          </a:bodyPr>
          <a:lstStyle/>
          <a:p>
            <a:pPr algn="just">
              <a:lnSpc>
                <a:spcPct val="200000"/>
              </a:lnSpc>
            </a:pPr>
            <a:r>
              <a:rPr lang="fr-FR" b="0" i="0" dirty="0">
                <a:solidFill>
                  <a:srgbClr val="202124"/>
                </a:solidFill>
                <a:effectLst/>
                <a:latin typeface="Trebuchet MS" panose="020B0603020202020204" pitchFamily="34" charset="0"/>
              </a:rPr>
              <a:t>Partant du principe que la </a:t>
            </a:r>
            <a:r>
              <a:rPr lang="fr-FR" b="0" i="0" dirty="0">
                <a:solidFill>
                  <a:srgbClr val="040C28"/>
                </a:solidFill>
                <a:effectLst/>
                <a:latin typeface="Trebuchet MS" panose="020B0603020202020204" pitchFamily="34" charset="0"/>
              </a:rPr>
              <a:t>coopération décentralisée</a:t>
            </a:r>
            <a:r>
              <a:rPr lang="fr-FR" b="0" i="0" dirty="0">
                <a:solidFill>
                  <a:srgbClr val="202124"/>
                </a:solidFill>
                <a:effectLst/>
                <a:latin typeface="Trebuchet MS" panose="020B0603020202020204" pitchFamily="34" charset="0"/>
              </a:rPr>
              <a:t> et l’action internationale des Collectivités Territoriales présentent de nombreux </a:t>
            </a:r>
            <a:r>
              <a:rPr lang="fr-FR" b="0" i="0" dirty="0">
                <a:solidFill>
                  <a:srgbClr val="040C28"/>
                </a:solidFill>
                <a:effectLst/>
                <a:latin typeface="Trebuchet MS" panose="020B0603020202020204" pitchFamily="34" charset="0"/>
              </a:rPr>
              <a:t>avantages, notamment l</a:t>
            </a:r>
            <a:r>
              <a:rPr lang="fr-FR" b="0" i="0" dirty="0">
                <a:solidFill>
                  <a:srgbClr val="202124"/>
                </a:solidFill>
                <a:effectLst/>
                <a:latin typeface="Trebuchet MS" panose="020B0603020202020204" pitchFamily="34" charset="0"/>
              </a:rPr>
              <a:t>a création de liens basés sur l'échange et la réciprocité entre des territoires, le partage de « bonnes pratiques », d'expériences et de savoir et savoir-faire, qui renforcent l'inclusion de tous dans le Développement Durable et dans la réalisation de l'agenda 2030 des Nations Unies, le Royaume du Maroc a pris l’initiative de mettre en œuvre un mécanisme pour renforcer la coopération décentralisée Sud-Sud, principalement au niveau du Continent africain.</a:t>
            </a:r>
            <a:endParaRPr lang="fr-FR" dirty="0">
              <a:latin typeface="Trebuchet MS" panose="020B0603020202020204" pitchFamily="34" charset="0"/>
            </a:endParaRPr>
          </a:p>
        </p:txBody>
      </p:sp>
      <p:sp>
        <p:nvSpPr>
          <p:cNvPr id="10" name="ZoneTexte 9"/>
          <p:cNvSpPr txBox="1"/>
          <p:nvPr/>
        </p:nvSpPr>
        <p:spPr>
          <a:xfrm>
            <a:off x="4875405" y="1600126"/>
            <a:ext cx="2268747"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bg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I- INTRODUCTION</a:t>
            </a:r>
          </a:p>
        </p:txBody>
      </p:sp>
    </p:spTree>
    <p:extLst>
      <p:ext uri="{BB962C8B-B14F-4D97-AF65-F5344CB8AC3E}">
        <p14:creationId xmlns:p14="http://schemas.microsoft.com/office/powerpoint/2010/main" val="124673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794608" y="6356350"/>
            <a:ext cx="559192"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5</a:t>
            </a:fld>
            <a:endParaRPr lang="fr-FR" sz="1050" b="1" i="1" dirty="0">
              <a:solidFill>
                <a:schemeClr val="accent1"/>
              </a:solidFill>
              <a:effectLst>
                <a:outerShdw blurRad="38100" dist="38100" dir="2700000" algn="tl">
                  <a:srgbClr val="000000">
                    <a:alpha val="43137"/>
                  </a:srgbClr>
                </a:outerShdw>
              </a:effectLst>
            </a:endParaRPr>
          </a:p>
        </p:txBody>
      </p:sp>
      <p:sp>
        <p:nvSpPr>
          <p:cNvPr id="12"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5" name="ZoneTexte 4"/>
          <p:cNvSpPr txBox="1"/>
          <p:nvPr/>
        </p:nvSpPr>
        <p:spPr>
          <a:xfrm>
            <a:off x="313604" y="2407496"/>
            <a:ext cx="11637818" cy="2776850"/>
          </a:xfrm>
          <a:prstGeom prst="rect">
            <a:avLst/>
          </a:prstGeom>
          <a:noFill/>
        </p:spPr>
        <p:txBody>
          <a:bodyPr wrap="square" rtlCol="0">
            <a:spAutoFit/>
          </a:bodyPr>
          <a:lstStyle/>
          <a:p>
            <a:pPr algn="just">
              <a:lnSpc>
                <a:spcPct val="200000"/>
              </a:lnSpc>
            </a:pPr>
            <a:r>
              <a:rPr lang="fr-FR" dirty="0">
                <a:solidFill>
                  <a:srgbClr val="202124"/>
                </a:solidFill>
                <a:latin typeface="Trebuchet MS" panose="020B0603020202020204" pitchFamily="34" charset="0"/>
              </a:rPr>
              <a:t>Cette initiative, mise en place par le Ministère de l’Intérieur, par le biais de la Direction Générale des Collectivités Territoriales en Mars 2020, s’inscrit également dans la mise en œuvre d’une résolution prise lors du 5ème Sommet d’Africités et réitérée lors du 8ème Sommet d’Africités tenus à Marrakech en 2009 et en 2018 portant sur la création d’un environnement favorable, porteur et facilitateur pour la coopération décentralisée internationale Sud-Sud.</a:t>
            </a:r>
          </a:p>
        </p:txBody>
      </p:sp>
      <p:sp>
        <p:nvSpPr>
          <p:cNvPr id="7" name="ZoneTexte 6">
            <a:extLst>
              <a:ext uri="{FF2B5EF4-FFF2-40B4-BE49-F238E27FC236}">
                <a16:creationId xmlns:a16="http://schemas.microsoft.com/office/drawing/2014/main" id="{C9032920-03D2-4305-8F46-3D4A718700B6}"/>
              </a:ext>
            </a:extLst>
          </p:cNvPr>
          <p:cNvSpPr txBox="1"/>
          <p:nvPr/>
        </p:nvSpPr>
        <p:spPr>
          <a:xfrm>
            <a:off x="4875405" y="1600126"/>
            <a:ext cx="2268747"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bg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I- INTRODUCTION</a:t>
            </a:r>
          </a:p>
        </p:txBody>
      </p:sp>
    </p:spTree>
    <p:extLst>
      <p:ext uri="{BB962C8B-B14F-4D97-AF65-F5344CB8AC3E}">
        <p14:creationId xmlns:p14="http://schemas.microsoft.com/office/powerpoint/2010/main" val="1567771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6</a:t>
            </a:fld>
            <a:endParaRPr lang="fr-FR" sz="1050" b="1" i="1" dirty="0">
              <a:solidFill>
                <a:schemeClr val="accent1"/>
              </a:solidFill>
              <a:effectLst>
                <a:outerShdw blurRad="38100" dist="38100" dir="2700000" algn="tl">
                  <a:srgbClr val="000000">
                    <a:alpha val="43137"/>
                  </a:srgbClr>
                </a:outerShdw>
              </a:effectLst>
            </a:endParaRPr>
          </a:p>
        </p:txBody>
      </p:sp>
      <p:sp>
        <p:nvSpPr>
          <p:cNvPr id="6" name="ZoneTexte 5"/>
          <p:cNvSpPr txBox="1"/>
          <p:nvPr/>
        </p:nvSpPr>
        <p:spPr>
          <a:xfrm>
            <a:off x="198406" y="1976873"/>
            <a:ext cx="3942273"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a. les objectifs du Fonds africain </a:t>
            </a:r>
          </a:p>
        </p:txBody>
      </p:sp>
      <p:sp>
        <p:nvSpPr>
          <p:cNvPr id="7" name="ZoneTexte 6"/>
          <p:cNvSpPr txBox="1"/>
          <p:nvPr/>
        </p:nvSpPr>
        <p:spPr>
          <a:xfrm>
            <a:off x="129395" y="2523120"/>
            <a:ext cx="11913079" cy="3365473"/>
          </a:xfrm>
          <a:prstGeom prst="rect">
            <a:avLst/>
          </a:prstGeom>
          <a:noFill/>
        </p:spPr>
        <p:txBody>
          <a:bodyPr wrap="square" rtlCol="0">
            <a:spAutoFit/>
          </a:bodyPr>
          <a:lstStyle/>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Orienter la coopération décentralisée vers un partenariat stratégique avec les collectivités territoriales africaines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Traduire dans les projets et actions à mener:</a:t>
            </a:r>
          </a:p>
          <a:p>
            <a:pPr marL="742950" lvl="1" indent="-285750" algn="just">
              <a:lnSpc>
                <a:spcPct val="150000"/>
              </a:lnSpc>
              <a:buClr>
                <a:srgbClr val="C00000"/>
              </a:buClr>
              <a:buFont typeface="Wingdings" panose="05000000000000000000" pitchFamily="2" charset="2"/>
              <a:buChar char="ü"/>
            </a:pPr>
            <a:r>
              <a:rPr lang="fr-FR" dirty="0">
                <a:latin typeface="Trebuchet MS" panose="020B0603020202020204" pitchFamily="34" charset="0"/>
              </a:rPr>
              <a:t>Un: l’amélioration des conditions de vie des populations locales,</a:t>
            </a:r>
          </a:p>
          <a:p>
            <a:pPr marL="742950" lvl="1" indent="-285750" algn="just">
              <a:lnSpc>
                <a:spcPct val="150000"/>
              </a:lnSpc>
              <a:buClr>
                <a:srgbClr val="C00000"/>
              </a:buClr>
              <a:buFont typeface="Wingdings" panose="05000000000000000000" pitchFamily="2" charset="2"/>
              <a:buChar char="ü"/>
            </a:pPr>
            <a:r>
              <a:rPr lang="fr-FR" dirty="0">
                <a:latin typeface="Trebuchet MS" panose="020B0603020202020204" pitchFamily="34" charset="0"/>
              </a:rPr>
              <a:t>Deux: le renforcement institutionnel des Collectivités Territoriales,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Inscrire la coopération décentralisée internationale dans la réalisation des Objectifs du Développement Durable 2030 des Nations Unies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Favoriser, autant se faire que peut, la coopération décentralisée dite « triangulaire ».</a:t>
            </a: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
        <p:nvSpPr>
          <p:cNvPr id="9" name="ZoneTexte 8"/>
          <p:cNvSpPr txBox="1"/>
          <p:nvPr/>
        </p:nvSpPr>
        <p:spPr>
          <a:xfrm>
            <a:off x="1295725" y="1396710"/>
            <a:ext cx="4388638"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bg1"/>
                </a:solidFill>
                <a:effectLst>
                  <a:outerShdw blurRad="38100" dist="38100" dir="2700000" algn="tl">
                    <a:srgbClr val="000000">
                      <a:alpha val="43137"/>
                    </a:srgbClr>
                  </a:outerShdw>
                </a:effectLst>
                <a:latin typeface="Trebuchet MS" panose="020B0603020202020204" pitchFamily="34" charset="0"/>
              </a:defRPr>
            </a:lvl1pPr>
          </a:lstStyle>
          <a:p>
            <a:r>
              <a:rPr lang="fr-FR" dirty="0"/>
              <a:t>II- Le FACDI: mode de fonctionnement</a:t>
            </a:r>
          </a:p>
        </p:txBody>
      </p:sp>
    </p:spTree>
    <p:extLst>
      <p:ext uri="{BB962C8B-B14F-4D97-AF65-F5344CB8AC3E}">
        <p14:creationId xmlns:p14="http://schemas.microsoft.com/office/powerpoint/2010/main" val="388236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680166" y="6306551"/>
            <a:ext cx="381000" cy="365125"/>
          </a:xfrm>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7</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77637" y="1315611"/>
            <a:ext cx="3786998"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t>b. Les acteurs du Fonds africain </a:t>
            </a:r>
          </a:p>
        </p:txBody>
      </p:sp>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graphicFrame>
        <p:nvGraphicFramePr>
          <p:cNvPr id="8" name="Diagramme 7"/>
          <p:cNvGraphicFramePr/>
          <p:nvPr>
            <p:extLst>
              <p:ext uri="{D42A27DB-BD31-4B8C-83A1-F6EECF244321}">
                <p14:modId xmlns:p14="http://schemas.microsoft.com/office/powerpoint/2010/main" val="2352838512"/>
              </p:ext>
            </p:extLst>
          </p:nvPr>
        </p:nvGraphicFramePr>
        <p:xfrm>
          <a:off x="729411" y="1886112"/>
          <a:ext cx="10881744" cy="4557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88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8</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246006" y="1322245"/>
            <a:ext cx="5516439"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stStyle>
          <a:p>
            <a:r>
              <a:rPr lang="fr-FR" dirty="0"/>
              <a:t>c. Les organes de gouvernance du Fonds africain</a:t>
            </a:r>
          </a:p>
        </p:txBody>
      </p:sp>
      <p:graphicFrame>
        <p:nvGraphicFramePr>
          <p:cNvPr id="6" name="Diagramme 5"/>
          <p:cNvGraphicFramePr/>
          <p:nvPr>
            <p:extLst>
              <p:ext uri="{D42A27DB-BD31-4B8C-83A1-F6EECF244321}">
                <p14:modId xmlns:p14="http://schemas.microsoft.com/office/powerpoint/2010/main" val="2550136626"/>
              </p:ext>
            </p:extLst>
          </p:nvPr>
        </p:nvGraphicFramePr>
        <p:xfrm>
          <a:off x="367645" y="1811547"/>
          <a:ext cx="11588565" cy="464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166878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F0174D-89A1-4BA3-834A-BC3992787878}" type="slidenum">
              <a:rPr lang="fr-FR" sz="1050" b="1" i="1">
                <a:solidFill>
                  <a:schemeClr val="accent1"/>
                </a:solidFill>
                <a:effectLst>
                  <a:outerShdw blurRad="38100" dist="38100" dir="2700000" algn="tl">
                    <a:srgbClr val="000000">
                      <a:alpha val="43137"/>
                    </a:srgbClr>
                  </a:outerShdw>
                </a:effectLst>
              </a:rPr>
              <a:pPr/>
              <a:t>9</a:t>
            </a:fld>
            <a:endParaRPr lang="fr-FR" sz="1050" b="1" i="1" dirty="0">
              <a:solidFill>
                <a:schemeClr val="accent1"/>
              </a:solidFill>
              <a:effectLst>
                <a:outerShdw blurRad="38100" dist="38100" dir="2700000" algn="tl">
                  <a:srgbClr val="000000">
                    <a:alpha val="43137"/>
                  </a:srgbClr>
                </a:outerShdw>
              </a:effectLst>
            </a:endParaRPr>
          </a:p>
        </p:txBody>
      </p:sp>
      <p:sp>
        <p:nvSpPr>
          <p:cNvPr id="5" name="ZoneTexte 4"/>
          <p:cNvSpPr txBox="1"/>
          <p:nvPr/>
        </p:nvSpPr>
        <p:spPr>
          <a:xfrm>
            <a:off x="117937" y="1378307"/>
            <a:ext cx="5635882" cy="440769"/>
          </a:xfrm>
          <a:prstGeom prst="snip2DiagRect">
            <a:avLst/>
          </a:prstGeom>
          <a:solidFill>
            <a:schemeClr val="bg1">
              <a:lumMod val="85000"/>
            </a:schemeClr>
          </a:solidFill>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b="1" i="1">
                <a:solidFill>
                  <a:schemeClr val="accent1"/>
                </a:solidFill>
                <a:effectLst>
                  <a:outerShdw blurRad="38100" dist="38100" dir="2700000" algn="tl">
                    <a:srgbClr val="000000">
                      <a:alpha val="43137"/>
                    </a:srgbClr>
                  </a:outerShdw>
                </a:effectLst>
                <a:latin typeface="Trebuchet MS" panose="020B06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d. Les domaines d’intervention du Fonds africain</a:t>
            </a:r>
          </a:p>
        </p:txBody>
      </p:sp>
      <p:sp>
        <p:nvSpPr>
          <p:cNvPr id="6" name="ZoneTexte 5"/>
          <p:cNvSpPr txBox="1"/>
          <p:nvPr/>
        </p:nvSpPr>
        <p:spPr>
          <a:xfrm>
            <a:off x="117937" y="2161509"/>
            <a:ext cx="11783684" cy="3831818"/>
          </a:xfrm>
          <a:prstGeom prst="rect">
            <a:avLst/>
          </a:prstGeom>
          <a:noFill/>
        </p:spPr>
        <p:txBody>
          <a:bodyPr wrap="square" rtlCol="0">
            <a:spAutoFit/>
          </a:bodyPr>
          <a:lstStyle/>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Planification et aménagement du territoire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Appui aux services de base rendus aux citoyens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Renforcement institutionnel des Collectivités Territoriales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Développement durable;</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Formation et renforcement des capacités des cadres territoriaux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Amélioration de la qualité des services rendus aux citoyens ;</a:t>
            </a:r>
          </a:p>
          <a:p>
            <a:pPr marL="28575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Amélioration de la capacité de maîtrise d’ouvrage des Collectivités Territoriales ;</a:t>
            </a:r>
          </a:p>
          <a:p>
            <a:pPr marL="285750" lvl="0" indent="-285750" algn="just">
              <a:lnSpc>
                <a:spcPct val="150000"/>
              </a:lnSpc>
              <a:buClr>
                <a:srgbClr val="C00000"/>
              </a:buClr>
              <a:buFont typeface="Courier New" panose="02070309020205020404" pitchFamily="49" charset="0"/>
              <a:buChar char="o"/>
            </a:pPr>
            <a:r>
              <a:rPr lang="fr-FR" dirty="0">
                <a:latin typeface="Trebuchet MS" panose="020B0603020202020204" pitchFamily="34" charset="0"/>
              </a:rPr>
              <a:t>Réalisation des études de faisabilité;</a:t>
            </a:r>
          </a:p>
          <a:p>
            <a:pPr lvl="0" algn="just">
              <a:lnSpc>
                <a:spcPct val="150000"/>
              </a:lnSpc>
              <a:buClr>
                <a:srgbClr val="C00000"/>
              </a:buClr>
            </a:pPr>
            <a:endParaRPr lang="fr-FR" dirty="0">
              <a:latin typeface="Trebuchet MS" panose="020B0603020202020204" pitchFamily="34" charset="0"/>
            </a:endParaRPr>
          </a:p>
        </p:txBody>
      </p:sp>
      <p:sp>
        <p:nvSpPr>
          <p:cNvPr id="8" name="Titre 3"/>
          <p:cNvSpPr>
            <a:spLocks noGrp="1"/>
          </p:cNvSpPr>
          <p:nvPr>
            <p:ph type="title"/>
          </p:nvPr>
        </p:nvSpPr>
        <p:spPr>
          <a:xfrm>
            <a:off x="1224951" y="105879"/>
            <a:ext cx="9569657" cy="1080000"/>
          </a:xfrm>
        </p:spPr>
        <p:txBody>
          <a:bodyPr>
            <a:noAutofit/>
          </a:bodyPr>
          <a:lstStyle/>
          <a:p>
            <a:pPr>
              <a:lnSpc>
                <a:spcPct val="100000"/>
              </a:lnSpc>
            </a:pPr>
            <a:r>
              <a:rPr lang="fr-FR" sz="1600" i="1" dirty="0">
                <a:effectLst>
                  <a:outerShdw blurRad="38100" dist="38100" dir="2700000" algn="tl">
                    <a:srgbClr val="000000">
                      <a:alpha val="43137"/>
                    </a:srgbClr>
                  </a:outerShdw>
                </a:effectLst>
                <a:latin typeface="Trebuchet MS" panose="020B0603020202020204" pitchFamily="34" charset="0"/>
              </a:rPr>
              <a:t>LE FONDS AFRICAIN D’APPUI À LA COOPÉRATION DÉCENTRALISÉE INTERNATIONALE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DES COLLECTIVITÉS TERRITORIALES:</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i="1" dirty="0">
                <a:effectLst>
                  <a:outerShdw blurRad="38100" dist="38100" dir="2700000" algn="tl">
                    <a:srgbClr val="000000">
                      <a:alpha val="43137"/>
                    </a:srgbClr>
                  </a:outerShdw>
                </a:effectLst>
                <a:latin typeface="Trebuchet MS" panose="020B0603020202020204" pitchFamily="34" charset="0"/>
              </a:rPr>
              <a:t> </a:t>
            </a:r>
            <a:br>
              <a:rPr lang="fr-FR" sz="1600" i="1" dirty="0">
                <a:effectLst>
                  <a:outerShdw blurRad="38100" dist="38100" dir="2700000" algn="tl">
                    <a:srgbClr val="000000">
                      <a:alpha val="43137"/>
                    </a:srgbClr>
                  </a:outerShdw>
                </a:effectLst>
                <a:latin typeface="Trebuchet MS" panose="020B0603020202020204" pitchFamily="34" charset="0"/>
              </a:rPr>
            </a:br>
            <a:r>
              <a:rPr lang="fr-FR" sz="1600" dirty="0">
                <a:effectLst>
                  <a:outerShdw blurRad="38100" dist="38100" dir="2700000" algn="tl">
                    <a:srgbClr val="000000">
                      <a:alpha val="43137"/>
                    </a:srgbClr>
                  </a:outerShdw>
                </a:effectLst>
                <a:latin typeface="Segoe Print" panose="02000600000000000000" pitchFamily="2" charset="0"/>
              </a:rPr>
              <a:t>Incubateur pour le développement de la coopération décentralisée Sud-Sud</a:t>
            </a:r>
            <a:br>
              <a:rPr lang="fr-FR" sz="1600" dirty="0">
                <a:effectLst>
                  <a:outerShdw blurRad="38100" dist="38100" dir="2700000" algn="tl">
                    <a:srgbClr val="000000">
                      <a:alpha val="43137"/>
                    </a:srgbClr>
                  </a:outerShdw>
                </a:effectLst>
                <a:latin typeface="Segoe Print" panose="02000600000000000000" pitchFamily="2" charset="0"/>
              </a:rPr>
            </a:br>
            <a:endParaRPr lang="fr-FR" sz="1600" dirty="0">
              <a:latin typeface="Segoe Print" panose="02000600000000000000" pitchFamily="2" charset="0"/>
            </a:endParaRPr>
          </a:p>
        </p:txBody>
      </p:sp>
    </p:spTree>
    <p:extLst>
      <p:ext uri="{BB962C8B-B14F-4D97-AF65-F5344CB8AC3E}">
        <p14:creationId xmlns:p14="http://schemas.microsoft.com/office/powerpoint/2010/main" val="664238994"/>
      </p:ext>
    </p:extLst>
  </p:cSld>
  <p:clrMapOvr>
    <a:masterClrMapping/>
  </p:clrMapOvr>
</p:sld>
</file>

<file path=ppt/theme/theme1.xml><?xml version="1.0" encoding="utf-8"?>
<a:theme xmlns:a="http://schemas.openxmlformats.org/drawingml/2006/main" name="Conception personnalisé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17316</TotalTime>
  <Words>2229</Words>
  <Application>Microsoft Office PowerPoint</Application>
  <PresentationFormat>Grand écran</PresentationFormat>
  <Paragraphs>205</Paragraphs>
  <Slides>23</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Arial Narrow</vt:lpstr>
      <vt:lpstr>Calibri</vt:lpstr>
      <vt:lpstr>Candara</vt:lpstr>
      <vt:lpstr>Courier New</vt:lpstr>
      <vt:lpstr>Segoe Print</vt:lpstr>
      <vt:lpstr>Trebuchet MS</vt:lpstr>
      <vt:lpstr>Wingdings</vt:lpstr>
      <vt:lpstr>Conception personnalisée</vt:lpstr>
      <vt:lpstr>Présentation PowerPoint</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 Incubateur pour le développement de la coopération décentralisée Sud-Sud </vt:lpstr>
      <vt:lpstr>Présentation PowerPoint</vt:lpstr>
      <vt:lpstr>LE FONDS AFRICAIN D’APPUI À LA COOPÉRATION DÉCENTRALISÉE INTERNATIONALE : Incubateur pour le développement de la coopération décentralisée Sud-Sud </vt:lpstr>
      <vt:lpstr>LE FONDS AFRICAIN D’APPUI À LA COOPÉRATION DÉCENTRALISÉE INTERNATIONALE :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LE FONDS AFRICAIN D’APPUI À LA COOPÉRATION DÉCENTRALISÉE INTERNATIONALE  DES COLLECTIVITÉS TERRITORIALES:   Incubateur pour le développement de la coopération décentralisée Sud-Sud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web type des collectivités territoriales</dc:title>
  <dc:creator>AMEUR MOSTAFA</dc:creator>
  <cp:lastModifiedBy>Mohammed Chakir</cp:lastModifiedBy>
  <cp:revision>393</cp:revision>
  <cp:lastPrinted>2022-09-02T09:04:16Z</cp:lastPrinted>
  <dcterms:created xsi:type="dcterms:W3CDTF">2020-03-30T10:46:09Z</dcterms:created>
  <dcterms:modified xsi:type="dcterms:W3CDTF">2026-03-21T15:46:48Z</dcterms:modified>
</cp:coreProperties>
</file>