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22"/>
    <p:restoredTop sz="94667"/>
  </p:normalViewPr>
  <p:slideViewPr>
    <p:cSldViewPr snapToGrid="0">
      <p:cViewPr varScale="1">
        <p:scale>
          <a:sx n="63" d="100"/>
          <a:sy n="63" d="100"/>
        </p:scale>
        <p:origin x="68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EAAFA6-1912-4952-8EBC-547442190DD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FBEE00-037E-4EEE-B8B0-77BF85447619}">
      <dgm:prSet custT="1"/>
      <dgm:spPr>
        <a:solidFill>
          <a:schemeClr val="accent5"/>
        </a:solidFill>
        <a:ln>
          <a:noFill/>
        </a:ln>
      </dgm:spPr>
      <dgm:t>
        <a:bodyPr/>
        <a:lstStyle/>
        <a:p>
          <a:r>
            <a:rPr lang="fr-CI" sz="2000" b="1" i="1" dirty="0">
              <a:latin typeface="Arial" panose="020B0604020202020204" pitchFamily="34" charset="0"/>
              <a:cs typeface="Arial" panose="020B0604020202020204" pitchFamily="34" charset="0"/>
            </a:rPr>
            <a:t>interface entre l’État central et ses collectivités territoriales ;</a:t>
          </a:r>
          <a:endParaRPr lang="en-US" sz="2000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F4DAF3-003B-4BE1-83AA-999A2473F1A7}" type="parTrans" cxnId="{909F9EA0-9A58-4FCC-89CA-1F561808A3D6}">
      <dgm:prSet/>
      <dgm:spPr/>
      <dgm:t>
        <a:bodyPr/>
        <a:lstStyle/>
        <a:p>
          <a:endParaRPr lang="en-US"/>
        </a:p>
      </dgm:t>
    </dgm:pt>
    <dgm:pt modelId="{5B62070C-6263-4CC2-A5A2-CD17E14A9806}" type="sibTrans" cxnId="{909F9EA0-9A58-4FCC-89CA-1F561808A3D6}">
      <dgm:prSet/>
      <dgm:spPr>
        <a:solidFill>
          <a:srgbClr val="00B0F0">
            <a:alpha val="90000"/>
          </a:srgbClr>
        </a:solidFill>
        <a:ln>
          <a:solidFill>
            <a:srgbClr val="C00000">
              <a:alpha val="90000"/>
            </a:srgbClr>
          </a:solidFill>
        </a:ln>
      </dgm:spPr>
      <dgm:t>
        <a:bodyPr/>
        <a:lstStyle/>
        <a:p>
          <a:endParaRPr lang="en-US"/>
        </a:p>
      </dgm:t>
    </dgm:pt>
    <dgm:pt modelId="{2E51058A-7438-48B1-9AB0-38494A6DF984}">
      <dgm:prSet custT="1"/>
      <dgm:spPr>
        <a:solidFill>
          <a:schemeClr val="accent5"/>
        </a:solidFill>
      </dgm:spPr>
      <dgm:t>
        <a:bodyPr/>
        <a:lstStyle/>
        <a:p>
          <a:r>
            <a:rPr lang="fr-CI" sz="2000" b="1" i="1" dirty="0">
              <a:latin typeface="Arial" panose="020B0604020202020204" pitchFamily="34" charset="0"/>
              <a:cs typeface="Arial" panose="020B0604020202020204" pitchFamily="34" charset="0"/>
            </a:rPr>
            <a:t>cadre de concertation et de mutualisation de moyens d’actions</a:t>
          </a:r>
          <a:endParaRPr lang="en-US" sz="2000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73F5B9-9BDF-4214-B554-F73FF33B7B35}" type="parTrans" cxnId="{7BC467E4-C1E3-4896-96FB-177FF335F78B}">
      <dgm:prSet/>
      <dgm:spPr/>
      <dgm:t>
        <a:bodyPr/>
        <a:lstStyle/>
        <a:p>
          <a:endParaRPr lang="en-US"/>
        </a:p>
      </dgm:t>
    </dgm:pt>
    <dgm:pt modelId="{E4EF9C88-04F2-4927-A65E-E7AC4361E9D1}" type="sibTrans" cxnId="{7BC467E4-C1E3-4896-96FB-177FF335F78B}">
      <dgm:prSet/>
      <dgm:spPr>
        <a:solidFill>
          <a:srgbClr val="00B0F0">
            <a:alpha val="90000"/>
          </a:srgbClr>
        </a:solidFill>
        <a:ln>
          <a:solidFill>
            <a:srgbClr val="C00000">
              <a:alpha val="90000"/>
            </a:srgbClr>
          </a:solidFill>
        </a:ln>
      </dgm:spPr>
      <dgm:t>
        <a:bodyPr/>
        <a:lstStyle/>
        <a:p>
          <a:endParaRPr lang="en-US"/>
        </a:p>
      </dgm:t>
    </dgm:pt>
    <dgm:pt modelId="{58231FF8-32B3-4E6E-931C-F145CAC02E01}">
      <dgm:prSet custT="1"/>
      <dgm:spPr>
        <a:solidFill>
          <a:schemeClr val="accent5"/>
        </a:solidFill>
      </dgm:spPr>
      <dgm:t>
        <a:bodyPr/>
        <a:lstStyle/>
        <a:p>
          <a:r>
            <a:rPr lang="fr-CI" sz="2000" b="1" i="1" dirty="0">
              <a:latin typeface="Arial" panose="020B0604020202020204" pitchFamily="34" charset="0"/>
              <a:cs typeface="Arial" panose="020B0604020202020204" pitchFamily="34" charset="0"/>
            </a:rPr>
            <a:t>outil d’appui au développement de mécanismes de capitalisation des expériences et bonnes pratiques et de pérennisation des dispositifs d’offre de services publics ;</a:t>
          </a:r>
          <a:endParaRPr lang="en-US" sz="2000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EA810D-BBF5-4C0B-B2CA-045560292550}" type="parTrans" cxnId="{E620DEDF-51C9-4962-88B7-C90E1749B24B}">
      <dgm:prSet/>
      <dgm:spPr/>
      <dgm:t>
        <a:bodyPr/>
        <a:lstStyle/>
        <a:p>
          <a:endParaRPr lang="en-US"/>
        </a:p>
      </dgm:t>
    </dgm:pt>
    <dgm:pt modelId="{E3399922-4CA7-4405-8863-C9E9AD19F8E2}" type="sibTrans" cxnId="{E620DEDF-51C9-4962-88B7-C90E1749B24B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en-US"/>
        </a:p>
      </dgm:t>
    </dgm:pt>
    <dgm:pt modelId="{002BFB51-FAA5-404B-90D9-23CE9070B7C0}">
      <dgm:prSet custT="1"/>
      <dgm:spPr>
        <a:solidFill>
          <a:schemeClr val="accent5"/>
        </a:solidFill>
      </dgm:spPr>
      <dgm:t>
        <a:bodyPr/>
        <a:lstStyle/>
        <a:p>
          <a:r>
            <a:rPr lang="fr-CI" sz="2000" b="1" i="1" dirty="0">
              <a:latin typeface="Arial" panose="020B0604020202020204" pitchFamily="34" charset="0"/>
              <a:cs typeface="Arial" panose="020B0604020202020204" pitchFamily="34" charset="0"/>
            </a:rPr>
            <a:t>acteur de plaidoyer pour une décentralisation effective </a:t>
          </a:r>
          <a:r>
            <a:rPr lang="fr-CI" sz="2000" b="0" i="1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en-US" sz="2000" b="0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A506E8-F453-45BF-BDE8-183FC285F99F}" type="parTrans" cxnId="{18B6F94D-2236-442F-A5E0-8DE689B7C3B3}">
      <dgm:prSet/>
      <dgm:spPr/>
      <dgm:t>
        <a:bodyPr/>
        <a:lstStyle/>
        <a:p>
          <a:endParaRPr lang="en-US"/>
        </a:p>
      </dgm:t>
    </dgm:pt>
    <dgm:pt modelId="{B8757DC3-6927-41AF-908C-A81C30CC8D9F}" type="sibTrans" cxnId="{18B6F94D-2236-442F-A5E0-8DE689B7C3B3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en-US"/>
        </a:p>
      </dgm:t>
    </dgm:pt>
    <dgm:pt modelId="{87A125D8-7BE7-4BB1-9999-D49540D95B5D}">
      <dgm:prSet custT="1"/>
      <dgm:spPr>
        <a:solidFill>
          <a:schemeClr val="accent5"/>
        </a:solidFill>
      </dgm:spPr>
      <dgm:t>
        <a:bodyPr/>
        <a:lstStyle/>
        <a:p>
          <a:r>
            <a:rPr lang="fr-CI" sz="2000" b="1" i="1" dirty="0">
              <a:latin typeface="Arial" panose="020B0604020202020204" pitchFamily="34" charset="0"/>
              <a:cs typeface="Arial" panose="020B0604020202020204" pitchFamily="34" charset="0"/>
            </a:rPr>
            <a:t>structure d’appui technique au renforcement des capacités locales et au développement de compétences pour faire face aux nouveaux défis. </a:t>
          </a:r>
          <a:endParaRPr lang="en-US" sz="2000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70DA4D-E90B-477A-A18C-2FFEDD1FD6C3}" type="parTrans" cxnId="{27E236DE-BF1D-49C0-98E0-43811A53A027}">
      <dgm:prSet/>
      <dgm:spPr/>
      <dgm:t>
        <a:bodyPr/>
        <a:lstStyle/>
        <a:p>
          <a:endParaRPr lang="en-US"/>
        </a:p>
      </dgm:t>
    </dgm:pt>
    <dgm:pt modelId="{73CA4F28-685A-4173-97E6-D2790A57FF28}" type="sibTrans" cxnId="{27E236DE-BF1D-49C0-98E0-43811A53A027}">
      <dgm:prSet/>
      <dgm:spPr/>
      <dgm:t>
        <a:bodyPr/>
        <a:lstStyle/>
        <a:p>
          <a:endParaRPr lang="en-US"/>
        </a:p>
      </dgm:t>
    </dgm:pt>
    <dgm:pt modelId="{95C8C4CD-3CD8-9C42-B052-7568137EC817}" type="pres">
      <dgm:prSet presAssocID="{C4EAAFA6-1912-4952-8EBC-547442190DD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7C49743-7B4E-7D43-95BD-C526984C1A33}" type="pres">
      <dgm:prSet presAssocID="{C4EAAFA6-1912-4952-8EBC-547442190DD5}" presName="dummyMaxCanvas" presStyleCnt="0">
        <dgm:presLayoutVars/>
      </dgm:prSet>
      <dgm:spPr/>
    </dgm:pt>
    <dgm:pt modelId="{A813EA9E-1E75-A34C-A2FF-34156E8C9AC0}" type="pres">
      <dgm:prSet presAssocID="{C4EAAFA6-1912-4952-8EBC-547442190DD5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82F2CC5-1CEF-694C-B91F-3EFEC37D92DF}" type="pres">
      <dgm:prSet presAssocID="{C4EAAFA6-1912-4952-8EBC-547442190DD5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37DD0C-A9B6-3140-BD9A-632B4C2F09F9}" type="pres">
      <dgm:prSet presAssocID="{C4EAAFA6-1912-4952-8EBC-547442190DD5}" presName="FiveNodes_3" presStyleLbl="node1" presStyleIdx="2" presStyleCnt="5" custScaleY="126378" custLinFactNeighborX="-2594" custLinFactNeighborY="502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5A0999-0D36-7249-B589-B10E0FF2AB77}" type="pres">
      <dgm:prSet presAssocID="{C4EAAFA6-1912-4952-8EBC-547442190DD5}" presName="FiveNodes_4" presStyleLbl="node1" presStyleIdx="3" presStyleCnt="5" custScaleX="1006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F59E4D-44E6-6243-ADA1-EF2A76FCB68D}" type="pres">
      <dgm:prSet presAssocID="{C4EAAFA6-1912-4952-8EBC-547442190DD5}" presName="FiveNodes_5" presStyleLbl="node1" presStyleIdx="4" presStyleCnt="5" custLinFactNeighborX="-1684" custLinFactNeighborY="-1104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EDB79D-D8BD-D844-8EBC-FD27079E2FE4}" type="pres">
      <dgm:prSet presAssocID="{C4EAAFA6-1912-4952-8EBC-547442190DD5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CFB768-3621-8442-9895-8CD6FD3837F2}" type="pres">
      <dgm:prSet presAssocID="{C4EAAFA6-1912-4952-8EBC-547442190DD5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1AA1E1-D07A-294B-A213-433DA58A2CA6}" type="pres">
      <dgm:prSet presAssocID="{C4EAAFA6-1912-4952-8EBC-547442190DD5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CD4D40E-975B-784F-857C-6092CF72B8C2}" type="pres">
      <dgm:prSet presAssocID="{C4EAAFA6-1912-4952-8EBC-547442190DD5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8466D5-DA42-1646-B56E-EC9023BA3B98}" type="pres">
      <dgm:prSet presAssocID="{C4EAAFA6-1912-4952-8EBC-547442190DD5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48286D-6507-5B4E-B927-99A14EA6A85C}" type="pres">
      <dgm:prSet presAssocID="{C4EAAFA6-1912-4952-8EBC-547442190DD5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BF2FE2-D751-9D48-97DF-8B563F8C9836}" type="pres">
      <dgm:prSet presAssocID="{C4EAAFA6-1912-4952-8EBC-547442190DD5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857A88-ACD3-C346-B606-4E220FD70091}" type="pres">
      <dgm:prSet presAssocID="{C4EAAFA6-1912-4952-8EBC-547442190DD5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739E58-2BE9-4A46-9CA2-A61FE10E5CED}" type="pres">
      <dgm:prSet presAssocID="{C4EAAFA6-1912-4952-8EBC-547442190DD5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20DEDF-51C9-4962-88B7-C90E1749B24B}" srcId="{C4EAAFA6-1912-4952-8EBC-547442190DD5}" destId="{58231FF8-32B3-4E6E-931C-F145CAC02E01}" srcOrd="2" destOrd="0" parTransId="{BDEA810D-BBF5-4C0B-B2CA-045560292550}" sibTransId="{E3399922-4CA7-4405-8863-C9E9AD19F8E2}"/>
    <dgm:cxn modelId="{AE031DED-DDC4-574E-A4A1-E951B983CB99}" type="presOf" srcId="{58231FF8-32B3-4E6E-931C-F145CAC02E01}" destId="{B8BF2FE2-D751-9D48-97DF-8B563F8C9836}" srcOrd="1" destOrd="0" presId="urn:microsoft.com/office/officeart/2005/8/layout/vProcess5"/>
    <dgm:cxn modelId="{BBA6B0F2-B27B-2846-ABE4-C9029D8A6891}" type="presOf" srcId="{E3399922-4CA7-4405-8863-C9E9AD19F8E2}" destId="{301AA1E1-D07A-294B-A213-433DA58A2CA6}" srcOrd="0" destOrd="0" presId="urn:microsoft.com/office/officeart/2005/8/layout/vProcess5"/>
    <dgm:cxn modelId="{0B7D66E3-296B-E043-A865-D95F58051673}" type="presOf" srcId="{A2FBEE00-037E-4EEE-B8B0-77BF85447619}" destId="{A813EA9E-1E75-A34C-A2FF-34156E8C9AC0}" srcOrd="0" destOrd="0" presId="urn:microsoft.com/office/officeart/2005/8/layout/vProcess5"/>
    <dgm:cxn modelId="{909F9EA0-9A58-4FCC-89CA-1F561808A3D6}" srcId="{C4EAAFA6-1912-4952-8EBC-547442190DD5}" destId="{A2FBEE00-037E-4EEE-B8B0-77BF85447619}" srcOrd="0" destOrd="0" parTransId="{63F4DAF3-003B-4BE1-83AA-999A2473F1A7}" sibTransId="{5B62070C-6263-4CC2-A5A2-CD17E14A9806}"/>
    <dgm:cxn modelId="{27E236DE-BF1D-49C0-98E0-43811A53A027}" srcId="{C4EAAFA6-1912-4952-8EBC-547442190DD5}" destId="{87A125D8-7BE7-4BB1-9999-D49540D95B5D}" srcOrd="4" destOrd="0" parTransId="{5F70DA4D-E90B-477A-A18C-2FFEDD1FD6C3}" sibTransId="{73CA4F28-685A-4173-97E6-D2790A57FF28}"/>
    <dgm:cxn modelId="{4DA41C4D-2018-D840-A2E7-31DA5A02A820}" type="presOf" srcId="{2E51058A-7438-48B1-9AB0-38494A6DF984}" destId="{8148286D-6507-5B4E-B927-99A14EA6A85C}" srcOrd="1" destOrd="0" presId="urn:microsoft.com/office/officeart/2005/8/layout/vProcess5"/>
    <dgm:cxn modelId="{9952F74F-0A74-134D-9EC5-6809C98E37BB}" type="presOf" srcId="{58231FF8-32B3-4E6E-931C-F145CAC02E01}" destId="{0037DD0C-A9B6-3140-BD9A-632B4C2F09F9}" srcOrd="0" destOrd="0" presId="urn:microsoft.com/office/officeart/2005/8/layout/vProcess5"/>
    <dgm:cxn modelId="{FF788D91-6652-E449-9CB3-6A2D478F75D0}" type="presOf" srcId="{5B62070C-6263-4CC2-A5A2-CD17E14A9806}" destId="{9EEDB79D-D8BD-D844-8EBC-FD27079E2FE4}" srcOrd="0" destOrd="0" presId="urn:microsoft.com/office/officeart/2005/8/layout/vProcess5"/>
    <dgm:cxn modelId="{FA9C6EF3-5406-8E4F-B760-286C47A14DD8}" type="presOf" srcId="{B8757DC3-6927-41AF-908C-A81C30CC8D9F}" destId="{1CD4D40E-975B-784F-857C-6092CF72B8C2}" srcOrd="0" destOrd="0" presId="urn:microsoft.com/office/officeart/2005/8/layout/vProcess5"/>
    <dgm:cxn modelId="{E86ED338-DD7E-DD43-8854-FB310495A099}" type="presOf" srcId="{87A125D8-7BE7-4BB1-9999-D49540D95B5D}" destId="{E6739E58-2BE9-4A46-9CA2-A61FE10E5CED}" srcOrd="1" destOrd="0" presId="urn:microsoft.com/office/officeart/2005/8/layout/vProcess5"/>
    <dgm:cxn modelId="{8D26091E-620E-824E-94B1-73ED2C4339B0}" type="presOf" srcId="{002BFB51-FAA5-404B-90D9-23CE9070B7C0}" destId="{2C857A88-ACD3-C346-B606-4E220FD70091}" srcOrd="1" destOrd="0" presId="urn:microsoft.com/office/officeart/2005/8/layout/vProcess5"/>
    <dgm:cxn modelId="{18B6F94D-2236-442F-A5E0-8DE689B7C3B3}" srcId="{C4EAAFA6-1912-4952-8EBC-547442190DD5}" destId="{002BFB51-FAA5-404B-90D9-23CE9070B7C0}" srcOrd="3" destOrd="0" parTransId="{54A506E8-F453-45BF-BDE8-183FC285F99F}" sibTransId="{B8757DC3-6927-41AF-908C-A81C30CC8D9F}"/>
    <dgm:cxn modelId="{D3F92066-54A2-1F40-B461-05F447CF3957}" type="presOf" srcId="{A2FBEE00-037E-4EEE-B8B0-77BF85447619}" destId="{B18466D5-DA42-1646-B56E-EC9023BA3B98}" srcOrd="1" destOrd="0" presId="urn:microsoft.com/office/officeart/2005/8/layout/vProcess5"/>
    <dgm:cxn modelId="{918E6813-A2E3-E44E-9C41-523DA8738C32}" type="presOf" srcId="{87A125D8-7BE7-4BB1-9999-D49540D95B5D}" destId="{49F59E4D-44E6-6243-ADA1-EF2A76FCB68D}" srcOrd="0" destOrd="0" presId="urn:microsoft.com/office/officeart/2005/8/layout/vProcess5"/>
    <dgm:cxn modelId="{3DFD5DAC-7922-044F-A5B2-86E2D80A840F}" type="presOf" srcId="{2E51058A-7438-48B1-9AB0-38494A6DF984}" destId="{282F2CC5-1CEF-694C-B91F-3EFEC37D92DF}" srcOrd="0" destOrd="0" presId="urn:microsoft.com/office/officeart/2005/8/layout/vProcess5"/>
    <dgm:cxn modelId="{7BC467E4-C1E3-4896-96FB-177FF335F78B}" srcId="{C4EAAFA6-1912-4952-8EBC-547442190DD5}" destId="{2E51058A-7438-48B1-9AB0-38494A6DF984}" srcOrd="1" destOrd="0" parTransId="{E173F5B9-9BDF-4214-B554-F73FF33B7B35}" sibTransId="{E4EF9C88-04F2-4927-A65E-E7AC4361E9D1}"/>
    <dgm:cxn modelId="{610B9019-49B3-1A48-84C8-4343438186ED}" type="presOf" srcId="{002BFB51-FAA5-404B-90D9-23CE9070B7C0}" destId="{FA5A0999-0D36-7249-B589-B10E0FF2AB77}" srcOrd="0" destOrd="0" presId="urn:microsoft.com/office/officeart/2005/8/layout/vProcess5"/>
    <dgm:cxn modelId="{42562801-EDB9-CF41-92D8-A75774528001}" type="presOf" srcId="{C4EAAFA6-1912-4952-8EBC-547442190DD5}" destId="{95C8C4CD-3CD8-9C42-B052-7568137EC817}" srcOrd="0" destOrd="0" presId="urn:microsoft.com/office/officeart/2005/8/layout/vProcess5"/>
    <dgm:cxn modelId="{F40F2B7F-06ED-D941-BF05-3EDB51E6073A}" type="presOf" srcId="{E4EF9C88-04F2-4927-A65E-E7AC4361E9D1}" destId="{D4CFB768-3621-8442-9895-8CD6FD3837F2}" srcOrd="0" destOrd="0" presId="urn:microsoft.com/office/officeart/2005/8/layout/vProcess5"/>
    <dgm:cxn modelId="{270E0709-D4E0-7240-A54B-F4E1A57BFF99}" type="presParOf" srcId="{95C8C4CD-3CD8-9C42-B052-7568137EC817}" destId="{87C49743-7B4E-7D43-95BD-C526984C1A33}" srcOrd="0" destOrd="0" presId="urn:microsoft.com/office/officeart/2005/8/layout/vProcess5"/>
    <dgm:cxn modelId="{9E8ACDA9-20EF-7240-B1B0-0C96B100A04C}" type="presParOf" srcId="{95C8C4CD-3CD8-9C42-B052-7568137EC817}" destId="{A813EA9E-1E75-A34C-A2FF-34156E8C9AC0}" srcOrd="1" destOrd="0" presId="urn:microsoft.com/office/officeart/2005/8/layout/vProcess5"/>
    <dgm:cxn modelId="{E9190DBD-1173-5F45-B667-0915BD19166F}" type="presParOf" srcId="{95C8C4CD-3CD8-9C42-B052-7568137EC817}" destId="{282F2CC5-1CEF-694C-B91F-3EFEC37D92DF}" srcOrd="2" destOrd="0" presId="urn:microsoft.com/office/officeart/2005/8/layout/vProcess5"/>
    <dgm:cxn modelId="{31FFE996-A824-264F-B8F8-23EA13E4EB6A}" type="presParOf" srcId="{95C8C4CD-3CD8-9C42-B052-7568137EC817}" destId="{0037DD0C-A9B6-3140-BD9A-632B4C2F09F9}" srcOrd="3" destOrd="0" presId="urn:microsoft.com/office/officeart/2005/8/layout/vProcess5"/>
    <dgm:cxn modelId="{CC9EC52A-BDE7-244E-AE45-32578DFDAA1C}" type="presParOf" srcId="{95C8C4CD-3CD8-9C42-B052-7568137EC817}" destId="{FA5A0999-0D36-7249-B589-B10E0FF2AB77}" srcOrd="4" destOrd="0" presId="urn:microsoft.com/office/officeart/2005/8/layout/vProcess5"/>
    <dgm:cxn modelId="{128AE2C7-10E0-AA49-AE9A-2299C85A7BBB}" type="presParOf" srcId="{95C8C4CD-3CD8-9C42-B052-7568137EC817}" destId="{49F59E4D-44E6-6243-ADA1-EF2A76FCB68D}" srcOrd="5" destOrd="0" presId="urn:microsoft.com/office/officeart/2005/8/layout/vProcess5"/>
    <dgm:cxn modelId="{8EAD60E5-F3F7-5C4A-A7F9-FD28AED78E72}" type="presParOf" srcId="{95C8C4CD-3CD8-9C42-B052-7568137EC817}" destId="{9EEDB79D-D8BD-D844-8EBC-FD27079E2FE4}" srcOrd="6" destOrd="0" presId="urn:microsoft.com/office/officeart/2005/8/layout/vProcess5"/>
    <dgm:cxn modelId="{3F095AC0-B9FA-0343-9454-ED48C21A9718}" type="presParOf" srcId="{95C8C4CD-3CD8-9C42-B052-7568137EC817}" destId="{D4CFB768-3621-8442-9895-8CD6FD3837F2}" srcOrd="7" destOrd="0" presId="urn:microsoft.com/office/officeart/2005/8/layout/vProcess5"/>
    <dgm:cxn modelId="{B29D53A8-4F04-054E-8367-5F0C3B9BF54F}" type="presParOf" srcId="{95C8C4CD-3CD8-9C42-B052-7568137EC817}" destId="{301AA1E1-D07A-294B-A213-433DA58A2CA6}" srcOrd="8" destOrd="0" presId="urn:microsoft.com/office/officeart/2005/8/layout/vProcess5"/>
    <dgm:cxn modelId="{E2BA06FC-21A5-4545-AEC8-BF4342A9205A}" type="presParOf" srcId="{95C8C4CD-3CD8-9C42-B052-7568137EC817}" destId="{1CD4D40E-975B-784F-857C-6092CF72B8C2}" srcOrd="9" destOrd="0" presId="urn:microsoft.com/office/officeart/2005/8/layout/vProcess5"/>
    <dgm:cxn modelId="{A2C46F67-0562-B34C-A381-75165F21207C}" type="presParOf" srcId="{95C8C4CD-3CD8-9C42-B052-7568137EC817}" destId="{B18466D5-DA42-1646-B56E-EC9023BA3B98}" srcOrd="10" destOrd="0" presId="urn:microsoft.com/office/officeart/2005/8/layout/vProcess5"/>
    <dgm:cxn modelId="{E5E70F3C-E116-BE45-9CED-4A5E14C8AC26}" type="presParOf" srcId="{95C8C4CD-3CD8-9C42-B052-7568137EC817}" destId="{8148286D-6507-5B4E-B927-99A14EA6A85C}" srcOrd="11" destOrd="0" presId="urn:microsoft.com/office/officeart/2005/8/layout/vProcess5"/>
    <dgm:cxn modelId="{6FFA4227-D634-D446-9C03-AAF4A9773BE1}" type="presParOf" srcId="{95C8C4CD-3CD8-9C42-B052-7568137EC817}" destId="{B8BF2FE2-D751-9D48-97DF-8B563F8C9836}" srcOrd="12" destOrd="0" presId="urn:microsoft.com/office/officeart/2005/8/layout/vProcess5"/>
    <dgm:cxn modelId="{D8EADD3B-FC78-9B4F-B32A-B3F89926AD42}" type="presParOf" srcId="{95C8C4CD-3CD8-9C42-B052-7568137EC817}" destId="{2C857A88-ACD3-C346-B606-4E220FD70091}" srcOrd="13" destOrd="0" presId="urn:microsoft.com/office/officeart/2005/8/layout/vProcess5"/>
    <dgm:cxn modelId="{B1ECAF93-6AB9-B943-9C2C-A48C14A132FD}" type="presParOf" srcId="{95C8C4CD-3CD8-9C42-B052-7568137EC817}" destId="{E6739E58-2BE9-4A46-9CA2-A61FE10E5CE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13EA9E-1E75-A34C-A2FF-34156E8C9AC0}">
      <dsp:nvSpPr>
        <dsp:cNvPr id="0" name=""/>
        <dsp:cNvSpPr/>
      </dsp:nvSpPr>
      <dsp:spPr>
        <a:xfrm>
          <a:off x="0" y="0"/>
          <a:ext cx="9050067" cy="827706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I" sz="2000" b="1" i="1" kern="1200" dirty="0">
              <a:latin typeface="Arial" panose="020B0604020202020204" pitchFamily="34" charset="0"/>
              <a:cs typeface="Arial" panose="020B0604020202020204" pitchFamily="34" charset="0"/>
            </a:rPr>
            <a:t>interface entre l’État central et ses collectivités territoriales ;</a:t>
          </a:r>
          <a:endParaRPr lang="en-US" sz="2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243" y="24243"/>
        <a:ext cx="8060065" cy="779220"/>
      </dsp:txXfrm>
    </dsp:sp>
    <dsp:sp modelId="{282F2CC5-1CEF-694C-B91F-3EFEC37D92DF}">
      <dsp:nvSpPr>
        <dsp:cNvPr id="0" name=""/>
        <dsp:cNvSpPr/>
      </dsp:nvSpPr>
      <dsp:spPr>
        <a:xfrm>
          <a:off x="675816" y="942666"/>
          <a:ext cx="9050067" cy="827706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I" sz="2000" b="1" i="1" kern="1200" dirty="0">
              <a:latin typeface="Arial" panose="020B0604020202020204" pitchFamily="34" charset="0"/>
              <a:cs typeface="Arial" panose="020B0604020202020204" pitchFamily="34" charset="0"/>
            </a:rPr>
            <a:t>cadre de concertation et de mutualisation de moyens d’actions</a:t>
          </a:r>
          <a:endParaRPr lang="en-US" sz="2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0059" y="966909"/>
        <a:ext cx="7787755" cy="779220"/>
      </dsp:txXfrm>
    </dsp:sp>
    <dsp:sp modelId="{0037DD0C-A9B6-3140-BD9A-632B4C2F09F9}">
      <dsp:nvSpPr>
        <dsp:cNvPr id="0" name=""/>
        <dsp:cNvSpPr/>
      </dsp:nvSpPr>
      <dsp:spPr>
        <a:xfrm>
          <a:off x="1116874" y="1817725"/>
          <a:ext cx="9050067" cy="1046039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I" sz="2000" b="1" i="1" kern="1200" dirty="0">
              <a:latin typeface="Arial" panose="020B0604020202020204" pitchFamily="34" charset="0"/>
              <a:cs typeface="Arial" panose="020B0604020202020204" pitchFamily="34" charset="0"/>
            </a:rPr>
            <a:t>outil d’appui au développement de mécanismes de capitalisation des expériences et bonnes pratiques et de pérennisation des dispositifs d’offre de services publics ;</a:t>
          </a:r>
          <a:endParaRPr lang="en-US" sz="2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47511" y="1848362"/>
        <a:ext cx="7774967" cy="984765"/>
      </dsp:txXfrm>
    </dsp:sp>
    <dsp:sp modelId="{FA5A0999-0D36-7249-B589-B10E0FF2AB77}">
      <dsp:nvSpPr>
        <dsp:cNvPr id="0" name=""/>
        <dsp:cNvSpPr/>
      </dsp:nvSpPr>
      <dsp:spPr>
        <a:xfrm>
          <a:off x="1995910" y="2827998"/>
          <a:ext cx="9113146" cy="827706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I" sz="2000" b="1" i="1" kern="1200" dirty="0">
              <a:latin typeface="Arial" panose="020B0604020202020204" pitchFamily="34" charset="0"/>
              <a:cs typeface="Arial" panose="020B0604020202020204" pitchFamily="34" charset="0"/>
            </a:rPr>
            <a:t>acteur de plaidoyer pour une décentralisation effective </a:t>
          </a:r>
          <a:r>
            <a:rPr lang="fr-CI" sz="2000" b="0" i="1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en-US" sz="2000" b="0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20153" y="2852241"/>
        <a:ext cx="7842374" cy="779220"/>
      </dsp:txXfrm>
    </dsp:sp>
    <dsp:sp modelId="{49F59E4D-44E6-6243-ADA1-EF2A76FCB68D}">
      <dsp:nvSpPr>
        <dsp:cNvPr id="0" name=""/>
        <dsp:cNvSpPr/>
      </dsp:nvSpPr>
      <dsp:spPr>
        <a:xfrm>
          <a:off x="2550863" y="3679228"/>
          <a:ext cx="9050067" cy="827706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I" sz="2000" b="1" i="1" kern="1200" dirty="0">
              <a:latin typeface="Arial" panose="020B0604020202020204" pitchFamily="34" charset="0"/>
              <a:cs typeface="Arial" panose="020B0604020202020204" pitchFamily="34" charset="0"/>
            </a:rPr>
            <a:t>structure d’appui technique au renforcement des capacités locales et au développement de compétences pour faire face aux nouveaux défis. </a:t>
          </a:r>
          <a:endParaRPr lang="en-US" sz="2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75106" y="3703471"/>
        <a:ext cx="7787755" cy="779220"/>
      </dsp:txXfrm>
    </dsp:sp>
    <dsp:sp modelId="{9EEDB79D-D8BD-D844-8EBC-FD27079E2FE4}">
      <dsp:nvSpPr>
        <dsp:cNvPr id="0" name=""/>
        <dsp:cNvSpPr/>
      </dsp:nvSpPr>
      <dsp:spPr>
        <a:xfrm>
          <a:off x="8512058" y="604685"/>
          <a:ext cx="538009" cy="538009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19050" cap="flat" cmpd="sng" algn="ctr">
          <a:solidFill>
            <a:srgbClr val="C0000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8633110" y="604685"/>
        <a:ext cx="295905" cy="404852"/>
      </dsp:txXfrm>
    </dsp:sp>
    <dsp:sp modelId="{D4CFB768-3621-8442-9895-8CD6FD3837F2}">
      <dsp:nvSpPr>
        <dsp:cNvPr id="0" name=""/>
        <dsp:cNvSpPr/>
      </dsp:nvSpPr>
      <dsp:spPr>
        <a:xfrm>
          <a:off x="9187875" y="1547352"/>
          <a:ext cx="538009" cy="538009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19050" cap="flat" cmpd="sng" algn="ctr">
          <a:solidFill>
            <a:srgbClr val="C0000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9308927" y="1547352"/>
        <a:ext cx="295905" cy="404852"/>
      </dsp:txXfrm>
    </dsp:sp>
    <dsp:sp modelId="{301AA1E1-D07A-294B-A213-433DA58A2CA6}">
      <dsp:nvSpPr>
        <dsp:cNvPr id="0" name=""/>
        <dsp:cNvSpPr/>
      </dsp:nvSpPr>
      <dsp:spPr>
        <a:xfrm>
          <a:off x="9863691" y="2476223"/>
          <a:ext cx="538009" cy="538009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9984743" y="2476223"/>
        <a:ext cx="295905" cy="404852"/>
      </dsp:txXfrm>
    </dsp:sp>
    <dsp:sp modelId="{1CD4D40E-975B-784F-857C-6092CF72B8C2}">
      <dsp:nvSpPr>
        <dsp:cNvPr id="0" name=""/>
        <dsp:cNvSpPr/>
      </dsp:nvSpPr>
      <dsp:spPr>
        <a:xfrm>
          <a:off x="10539508" y="3428086"/>
          <a:ext cx="538009" cy="538009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10660560" y="3428086"/>
        <a:ext cx="295905" cy="404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44184-9F9F-154D-AA5F-A1BCA9D7727F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CA77C-F10C-F24A-A117-DAD6323D92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879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24D086-279C-646C-5774-139E4A4F56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409D1D-8433-C5EB-6256-D62F69360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CFA83B-7FC8-D776-AE0D-5EC52F06B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5DF09-A400-2846-91A5-5341715CDB29}" type="datetime1">
              <a:rPr lang="fr-CI" smtClean="0"/>
              <a:t>26/03/2026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6FB4F3-3C96-8479-9C72-17BAEDC4A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44872C-1B70-939F-6CFC-D01E19207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52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81B83A-093C-CDF3-1DF4-F808E6523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7929AD8-8499-D7BF-13B7-0B0ACBEEBB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88E5B3-7E0D-78A5-92B1-0EEF5CE9F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F785-153C-DE40-94C4-F53240420511}" type="datetime1">
              <a:rPr lang="fr-CI" smtClean="0"/>
              <a:t>26/03/2026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D416F1-B687-FB20-A4C8-A598A5C6B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341497-7693-48AC-77CF-737989B7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07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9528E74-2E15-E68A-1F89-348945F641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4D53695-8528-9B4C-B7BF-93550FC24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3F1125-28F7-CD08-D07B-7F80A9B0F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0542-64C5-204B-B901-3A29D9489FD0}" type="datetime1">
              <a:rPr lang="fr-CI" smtClean="0"/>
              <a:t>26/03/2026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D112A0-3FE2-C3D4-3BD3-8FEECBAD3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856568-B04B-9AF1-9528-DA6AC73BC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78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54327C-87CA-FD14-7DB8-94B94D28B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6DBEE1-81F0-A6EE-2849-AA3FF1599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9A96F2-6251-A236-58FD-EDDFF14A9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E28D-15C9-BA47-A5B5-415498677DDB}" type="datetime1">
              <a:rPr lang="fr-CI" smtClean="0"/>
              <a:t>26/03/2026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89B14A-D5F1-1419-859A-54C804732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B04F65-AF00-0A81-BCA6-238891E76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89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2B49E6-8C13-7250-E948-02D9F37C9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1D1CDF-41DC-82FD-2CEA-84B36AB6C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30D2E3-EB62-BD88-9049-F5D61F186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595D-5F9A-834B-8C61-350F49AD24BD}" type="datetime1">
              <a:rPr lang="fr-CI" smtClean="0"/>
              <a:t>26/03/2026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626E87-2E77-5425-BA8E-E5FD4089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CA7704-44E7-F507-2F74-E22105DDD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8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0B801E-4814-4974-35FB-21C6B30C3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9D643D-4B39-7FCD-2A1E-A12557491C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FD6FB3-DC23-21B6-D5DE-476E8029C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8F697A-8569-F049-E704-984009CCC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AE76-04C5-1B48-AAEE-0C65EFB6AD16}" type="datetime1">
              <a:rPr lang="fr-CI" smtClean="0"/>
              <a:t>26/03/2026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A13B97-980B-280E-423D-4E065ED6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20E24D-290C-CE4C-859B-82BF25C49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1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193ECA-A4B8-08C7-13FA-70E3882C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18ECC8-4DEF-773B-DA67-32B8C216A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190CAC8-166C-990A-09B7-979F023E2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D3DD92-B8A1-F8AA-9034-51CE8CEE1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0FB2899-5F16-ED62-CDD8-3A0CF7942E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91D9A13-A82C-0C44-9E0B-AE9C6232E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F5959-E056-BF48-82C8-C68392E78362}" type="datetime1">
              <a:rPr lang="fr-CI" smtClean="0"/>
              <a:t>26/03/2026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21EAD82-41B6-FC25-FFEC-8EAA28B98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61793F9-0E6B-480D-D48A-5A47EFEE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30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D0396B-7456-41EF-2284-4C245AF3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DFAA21-50B0-E774-2BCA-581A70DD5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AD419-2C41-454C-94CB-E3B68A555306}" type="datetime1">
              <a:rPr lang="fr-CI" smtClean="0"/>
              <a:t>26/03/2026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E69B12-7DF2-82C7-3762-217171D0C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D4FA489-DAA3-AEBF-3EBB-178AC36A6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928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7D8B3FD-4FC3-B04D-69A0-2C605E978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EA76-B17E-DE49-9160-22A56A42C20A}" type="datetime1">
              <a:rPr lang="fr-CI" smtClean="0"/>
              <a:t>26/03/2026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1ABE710-79B0-686E-1698-9D27D9A71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31FB64E-D11E-FABF-B49C-EECCB4FCF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11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A063AD-36A7-6021-41C3-F9A817ED4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A6DF13-21D0-6FFE-43A8-50F78F353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052A5C-EC95-0D9B-E0BF-5013BAA32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1421DCE-A344-4A0C-5A76-BE3AC7E7C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E529-7B82-5E45-9559-FF36C94E3133}" type="datetime1">
              <a:rPr lang="fr-CI" smtClean="0"/>
              <a:t>26/03/2026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C8EA6F-0A65-CF8F-7DCD-23B8EED87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AA0C26-70F9-0D42-1BD2-8C39282C6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76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808EA3-5EE1-05EE-2189-22E6E03CA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74C265F-EA6C-1AC1-4734-B09E86338B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D95723-DAAF-180D-F65E-277286E80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A8988A-8D1C-7405-5D92-3BF1C58BB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64B6-E347-C540-AE51-A7210998DBA1}" type="datetime1">
              <a:rPr lang="fr-CI" smtClean="0"/>
              <a:t>26/03/2026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61484D7-7F73-8076-AE1A-4B9C23A8F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BE0A8E-AA56-991D-65DA-D89ACA1BA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55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46F5948-715A-D3E5-AC0D-645B0C0B3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EAE8A1-996A-AB2C-7A94-D6688A684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85733D-CB21-FC41-634B-033468DED6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3BD2B1-74D4-3645-B53B-615C8EA262D1}" type="datetime1">
              <a:rPr lang="fr-CI" smtClean="0"/>
              <a:t>26/03/2026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5FF849-A096-6E64-DD04-F76D17D019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DCB7C7-87E1-0311-B73A-BB905A563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8225CB-B833-064D-AAD3-B9FCFCAC8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02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package" Target="../embeddings/Document_Microsoft_Word.docx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Document_Microsoft_Word1.docx"/><Relationship Id="rId5" Type="http://schemas.openxmlformats.org/officeDocument/2006/relationships/image" Target="../media/image3.jpeg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49E4AB4-719E-7139-D630-50E726DA2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40" y="1492889"/>
            <a:ext cx="10830560" cy="2295020"/>
          </a:xfrm>
        </p:spPr>
        <p:txBody>
          <a:bodyPr>
            <a:normAutofit fontScale="25000" lnSpcReduction="20000"/>
          </a:bodyPr>
          <a:lstStyle/>
          <a:p>
            <a:endParaRPr lang="fr-CI" sz="80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I" sz="8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fr-CI" sz="8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ACCÉLÉRER LA DÉCENTRALISATION POUR UN DÉVELOPPEMENT LOCAL EFFECTIF »</a:t>
            </a:r>
          </a:p>
          <a:p>
            <a:r>
              <a:rPr lang="fr-CI" sz="8000" b="1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endParaRPr lang="fr-CI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I" sz="8000" b="1" u="sng" dirty="0">
                <a:latin typeface="Arial" panose="020B0604020202020204" pitchFamily="34" charset="0"/>
                <a:cs typeface="Arial" panose="020B0604020202020204" pitchFamily="34" charset="0"/>
              </a:rPr>
              <a:t>PANEL</a:t>
            </a:r>
            <a:r>
              <a:rPr lang="fr-CI" sz="8000" b="1" dirty="0">
                <a:latin typeface="Arial" panose="020B0604020202020204" pitchFamily="34" charset="0"/>
                <a:cs typeface="Arial" panose="020B0604020202020204" pitchFamily="34" charset="0"/>
              </a:rPr>
              <a:t> 1 :</a:t>
            </a:r>
            <a:endParaRPr lang="fr-CI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I" sz="8000" b="1" dirty="0">
                <a:latin typeface="Arial" panose="020B0604020202020204" pitchFamily="34" charset="0"/>
                <a:cs typeface="Arial" panose="020B0604020202020204" pitchFamily="34" charset="0"/>
              </a:rPr>
              <a:t>« ÉTAT DES LIEUX DU TRANSFERT DE COMPÉTENCES ET DES RESSOURCES : BILAN ET PERSPECTIVES »</a:t>
            </a:r>
            <a:endParaRPr lang="fr-CI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I" sz="9600" b="1" dirty="0"/>
              <a:t> </a:t>
            </a:r>
            <a:endParaRPr lang="fr-CI" sz="9600" dirty="0"/>
          </a:p>
          <a:p>
            <a:r>
              <a:rPr lang="fr-CI" sz="9600" b="1" u="sng" dirty="0">
                <a:latin typeface="Arial" panose="020B0604020202020204" pitchFamily="34" charset="0"/>
                <a:cs typeface="Arial" panose="020B0604020202020204" pitchFamily="34" charset="0"/>
              </a:rPr>
              <a:t>SOUS-THÈME</a:t>
            </a:r>
            <a:r>
              <a:rPr lang="fr-CI" sz="9600" b="1" dirty="0">
                <a:latin typeface="Arial" panose="020B0604020202020204" pitchFamily="34" charset="0"/>
                <a:cs typeface="Arial" panose="020B0604020202020204" pitchFamily="34" charset="0"/>
              </a:rPr>
              <a:t> : I</a:t>
            </a:r>
            <a:endParaRPr lang="fr-CI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I" sz="9600" b="1" dirty="0">
                <a:latin typeface="Arial" panose="020B0604020202020204" pitchFamily="34" charset="0"/>
                <a:cs typeface="Arial" panose="020B0604020202020204" pitchFamily="34" charset="0"/>
              </a:rPr>
              <a:t>« </a:t>
            </a:r>
            <a:r>
              <a:rPr lang="fr-CI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IDENTIFICATION </a:t>
            </a:r>
            <a:r>
              <a:rPr lang="fr-CI" sz="9600" b="1" dirty="0">
                <a:latin typeface="Arial" panose="020B0604020202020204" pitchFamily="34" charset="0"/>
                <a:cs typeface="Arial" panose="020B0604020202020204" pitchFamily="34" charset="0"/>
              </a:rPr>
              <a:t>DES BLOCAGES ET PROPOSITIONS D’AMÉLIORATION »</a:t>
            </a:r>
            <a:endParaRPr lang="fr-CI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fr-CI" sz="6400" b="1" dirty="0">
                <a:latin typeface="Arial" panose="020B0604020202020204" pitchFamily="34" charset="0"/>
                <a:cs typeface="Arial" panose="020B0604020202020204" pitchFamily="34" charset="0"/>
              </a:rPr>
              <a:t>26 Mars 2026 </a:t>
            </a:r>
            <a:endParaRPr lang="fr-CI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fr-CI" sz="6400" b="1" dirty="0">
                <a:latin typeface="Arial" panose="020B0604020202020204" pitchFamily="34" charset="0"/>
                <a:cs typeface="Arial" panose="020B0604020202020204" pitchFamily="34" charset="0"/>
              </a:rPr>
              <a:t>Fondation Félix Houphouët-Boigny, Yamoussoukro </a:t>
            </a:r>
            <a:endParaRPr lang="fr-FR" sz="6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91A400E6-75B3-7955-FB3A-FE3E3E3674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615052"/>
              </p:ext>
            </p:extLst>
          </p:nvPr>
        </p:nvGraphicFramePr>
        <p:xfrm>
          <a:off x="1524000" y="3332163"/>
          <a:ext cx="914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3" imgW="9144000" imgH="190500" progId="Word.Document.12">
                  <p:embed/>
                </p:oleObj>
              </mc:Choice>
              <mc:Fallback>
                <p:oleObj name="Document" r:id="rId3" imgW="9144000" imgH="190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0" y="3332163"/>
                        <a:ext cx="9144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Image 17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27" y="266482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19" name="Objet 18">
            <a:extLst>
              <a:ext uri="{FF2B5EF4-FFF2-40B4-BE49-F238E27FC236}">
                <a16:creationId xmlns:a16="http://schemas.microsoft.com/office/drawing/2014/main" id="{23FDDFA4-8CAE-1891-39CD-D9EA3C34F6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781890"/>
              </p:ext>
            </p:extLst>
          </p:nvPr>
        </p:nvGraphicFramePr>
        <p:xfrm>
          <a:off x="1524000" y="3332163"/>
          <a:ext cx="914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6" imgW="9144000" imgH="190500" progId="Word.Document.12">
                  <p:embed/>
                </p:oleObj>
              </mc:Choice>
              <mc:Fallback>
                <p:oleObj name="Document" r:id="rId6" imgW="9144000" imgH="190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4000" y="3332163"/>
                        <a:ext cx="91440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" name="Image 21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4025" y="345440"/>
            <a:ext cx="1794838" cy="834808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AD6E0C3-F029-303A-2650-F53E82C01D3A}"/>
              </a:ext>
            </a:extLst>
          </p:cNvPr>
          <p:cNvSpPr/>
          <p:nvPr/>
        </p:nvSpPr>
        <p:spPr>
          <a:xfrm>
            <a:off x="79140" y="6130324"/>
            <a:ext cx="5520942" cy="5684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I" b="1" dirty="0"/>
              <a:t>INTERVENTION DU DIRECTEUR EXÉCUTIF DE L’ARDCI</a:t>
            </a:r>
            <a:endParaRPr lang="fr-CI" dirty="0"/>
          </a:p>
        </p:txBody>
      </p:sp>
    </p:spTree>
    <p:extLst>
      <p:ext uri="{BB962C8B-B14F-4D97-AF65-F5344CB8AC3E}">
        <p14:creationId xmlns:p14="http://schemas.microsoft.com/office/powerpoint/2010/main" val="839518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32" y="176879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0230" y="255837"/>
            <a:ext cx="1794838" cy="8348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/>
          <p:cNvSpPr txBox="1"/>
          <p:nvPr/>
        </p:nvSpPr>
        <p:spPr>
          <a:xfrm>
            <a:off x="1513840" y="2814320"/>
            <a:ext cx="934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Je vous remercie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60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741A7E-66B6-79CE-A91A-EA286EA41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795" y="1974174"/>
            <a:ext cx="11379208" cy="4272851"/>
          </a:xfrm>
        </p:spPr>
        <p:txBody>
          <a:bodyPr>
            <a:noAutofit/>
          </a:bodyPr>
          <a:lstStyle/>
          <a:p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>Ce processus de transfert de de répartition de compétences répond à quatre enjeux majeurs : </a:t>
            </a:r>
            <a:b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UN ENJEU POLITIQUE </a:t>
            </a: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>: le partage du pouvoir et la promotion de la démocratie locale ; </a:t>
            </a:r>
            <a:b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UN ENJEU ADMINISTRATIF</a:t>
            </a: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>: le rapprochement de l’administration publique des citoyens et le renforcement de déconcentration ; </a:t>
            </a:r>
            <a:b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UN ENJEU DE DÉVELOPPEMENT LOCAL </a:t>
            </a: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>: la mise en œuvre participative de l’aménagement et de la planification du développement du territoire, dans une perspective de réduction des disparités régionales ; </a:t>
            </a:r>
            <a:r>
              <a:rPr lang="fr-C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UN ENJEU ÉCONOMIQUE </a:t>
            </a: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>: la promotion du développement économique local, source de création de richesse et d’emplois.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932069C-D499-C715-3241-8100651F672D}"/>
              </a:ext>
            </a:extLst>
          </p:cNvPr>
          <p:cNvSpPr txBox="1">
            <a:spLocks/>
          </p:cNvSpPr>
          <p:nvPr/>
        </p:nvSpPr>
        <p:spPr>
          <a:xfrm>
            <a:off x="4006319" y="468328"/>
            <a:ext cx="6373357" cy="5760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93934EF-1954-4516-B0DC-94BD8D95AB1C}"/>
              </a:ext>
            </a:extLst>
          </p:cNvPr>
          <p:cNvSpPr txBox="1"/>
          <p:nvPr/>
        </p:nvSpPr>
        <p:spPr>
          <a:xfrm>
            <a:off x="4330838" y="1411199"/>
            <a:ext cx="4081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QUELS ENJEUX ???????</a:t>
            </a:r>
            <a:b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27" y="22509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0025" y="101467"/>
            <a:ext cx="1794838" cy="8348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2774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78908C5-F114-F66C-4419-3FF9BF1F6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D208FC-7AF0-F33B-652A-4936D4F42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pPr marL="571500" indent="-571500">
              <a:buAutoNum type="romanUcPeriod"/>
            </a:pP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ÉTAT DES LIEUX DU PROCESSUS DE TRANSFERT</a:t>
            </a:r>
          </a:p>
          <a:p>
            <a:pPr marL="571500" indent="-571500">
              <a:buFont typeface="Arial" panose="020B0604020202020204" pitchFamily="34" charset="0"/>
              <a:buAutoNum type="romanUcPeriod"/>
            </a:pP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II. IDENTIFICATION DES PRINCIPAUX BLOCAGES</a:t>
            </a:r>
            <a:endParaRPr lang="fr-C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AutoNum type="romanUcPeriod"/>
            </a:pP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III. PROPOSITIONS D’AMÉLIORATION</a:t>
            </a:r>
            <a:r>
              <a:rPr lang="fr-CI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5F67181-341C-1B7D-7530-DA1425CC76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6" y="2384812"/>
            <a:ext cx="6903720" cy="20883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47" y="190904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145" y="269862"/>
            <a:ext cx="1794838" cy="8348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620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AB16C7-39A1-D056-429B-2318E330A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4540" y="1104864"/>
            <a:ext cx="8395700" cy="762811"/>
          </a:xfrm>
        </p:spPr>
        <p:txBody>
          <a:bodyPr>
            <a:normAutofit fontScale="90000"/>
          </a:bodyPr>
          <a:lstStyle/>
          <a:p>
            <a:r>
              <a:rPr lang="fr-CI" sz="2200" b="1" dirty="0">
                <a:latin typeface="Arial" panose="020B0604020202020204" pitchFamily="34" charset="0"/>
                <a:cs typeface="Arial" panose="020B0604020202020204" pitchFamily="34" charset="0"/>
              </a:rPr>
              <a:t>I. ÉTAT DES LIEUX DU PROCESSUS DE TRANSFERT</a:t>
            </a:r>
            <a:r>
              <a:rPr lang="fr-CI" sz="2800" b="1" dirty="0"/>
              <a:t/>
            </a:r>
            <a:br>
              <a:rPr lang="fr-CI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3C5FD9-C453-CE8C-86FF-95869BB70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26" y="1829357"/>
            <a:ext cx="11123428" cy="3311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1. Des avancées réelles à saluer</a:t>
            </a:r>
            <a:endParaRPr lang="fr-C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>⏩️ </a:t>
            </a: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Au cours des dernières années, la Côte d’Ivoire a enregistré des progrès significatifs en matière de décentralisation.</a:t>
            </a:r>
          </a:p>
          <a:p>
            <a:pPr marL="0" indent="0" algn="just">
              <a:buNone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⏩️ Ces acquis traduisent une volonté politique réelle de faire des collectivités territoriales des acteurs majeurs du développement.</a:t>
            </a:r>
          </a:p>
          <a:p>
            <a:pPr marL="0" indent="0" algn="just">
              <a:buNone/>
            </a:pP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2. Des insuffisances persistantes</a:t>
            </a:r>
            <a:endParaRPr lang="fr-C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Des défis importants restent à relever dans la mise en œuvre effective du transfert de compétences et des ressources subséquentes.</a:t>
            </a:r>
            <a:r>
              <a:rPr lang="fr-CI" sz="20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898" y="78958"/>
            <a:ext cx="1794838" cy="8348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4525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A363F9-3655-F51F-BC31-991F54342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3940" y="1228377"/>
            <a:ext cx="6565420" cy="846988"/>
          </a:xfrm>
        </p:spPr>
        <p:txBody>
          <a:bodyPr>
            <a:normAutofit/>
          </a:bodyPr>
          <a:lstStyle/>
          <a:p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II. IDENTIFICATION DES PRINCIPAUX BLOCAGES</a:t>
            </a:r>
            <a:r>
              <a:rPr lang="fr-CI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ADF929-057E-23F7-9702-EBDD97EBC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543" y="1979685"/>
            <a:ext cx="10076977" cy="27853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⏩️ </a:t>
            </a: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Un déséquilibre entre compétences transférées et ressources disponibles</a:t>
            </a:r>
            <a:r>
              <a:rPr lang="fr-CI" sz="20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CI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⏩️ Une clarification insuffisante des compétences</a:t>
            </a:r>
            <a:r>
              <a:rPr lang="fr-CI" sz="20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CI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⏩️ Des capacités techniques et administratives limitées/ Dispositif d’appui </a:t>
            </a:r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technique</a:t>
            </a:r>
          </a:p>
          <a:p>
            <a:pPr marL="0" indent="0" algn="just">
              <a:buNone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quasi-inexistant</a:t>
            </a:r>
            <a:r>
              <a:rPr lang="fr-CI" sz="20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CI" sz="20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⏩️ Une gouvernance et une coordination encore perfectibles</a:t>
            </a:r>
            <a:r>
              <a:rPr lang="fr-CI" sz="20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⏩️ </a:t>
            </a:r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Une faible mobilisation des ressources propres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67" y="56379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265" y="135337"/>
            <a:ext cx="1794838" cy="8348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7546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C2399D-20D7-04BE-7FBC-055CB0529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204" y="1187147"/>
            <a:ext cx="7561521" cy="701748"/>
          </a:xfrm>
        </p:spPr>
        <p:txBody>
          <a:bodyPr>
            <a:normAutofit/>
          </a:bodyPr>
          <a:lstStyle/>
          <a:p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III. PROPOSITIONS D’AMÉLIORATION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AE365D-64A6-ECD9-80F3-87243DAC5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966" y="2059927"/>
            <a:ext cx="11633791" cy="40970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1.Assurer </a:t>
            </a: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un transfert effectif et équilibré des ressources</a:t>
            </a:r>
          </a:p>
          <a:p>
            <a:pPr lvl="0" algn="just"/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garantir une adéquation entre les compétences transférées et les ressources allouées ;</a:t>
            </a:r>
          </a:p>
          <a:p>
            <a:pPr lvl="0" algn="just"/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mettre en place des mécanismes de transfert financiers automatiques, transparents et prévisibles ;</a:t>
            </a:r>
          </a:p>
          <a:p>
            <a:pPr lvl="0" algn="just"/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envisager la création de fonds d’appui dédiés aux collectivités territoriales, avec un mode de gestion </a:t>
            </a:r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paritaire.</a:t>
            </a:r>
          </a:p>
          <a:p>
            <a:pPr marL="0" lvl="0" indent="0" algn="just">
              <a:buNone/>
            </a:pPr>
            <a:r>
              <a:rPr lang="fr-CI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fr-C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Clarifier les compétences</a:t>
            </a:r>
            <a:r>
              <a:rPr lang="fr-CI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just"/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actualiser </a:t>
            </a: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le cadre législatif et prendre l’ensemble des textes d’application relatifs à la décentralisation et à la gouvernance territoriale ;</a:t>
            </a:r>
          </a:p>
          <a:p>
            <a:pPr lvl="0" algn="just"/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définir clairement les rôles et responsabilités de chaque niveau d’acteur ;</a:t>
            </a:r>
          </a:p>
          <a:p>
            <a:pPr lvl="0" algn="just"/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élaborer des référentiels sectoriels de répartition des compétences</a:t>
            </a: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r-C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7" y="60585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545" y="139543"/>
            <a:ext cx="1794838" cy="8348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7326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C2399D-20D7-04BE-7FBC-055CB0529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040" y="1279929"/>
            <a:ext cx="5984240" cy="701748"/>
          </a:xfrm>
        </p:spPr>
        <p:txBody>
          <a:bodyPr>
            <a:normAutofit/>
          </a:bodyPr>
          <a:lstStyle/>
          <a:p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III. PROPOSITIONS </a:t>
            </a:r>
            <a:r>
              <a:rPr lang="fr-C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D’AMÉLIORATION (suite)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7" y="60585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545" y="139543"/>
            <a:ext cx="1794838" cy="8348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52400" y="2185655"/>
            <a:ext cx="117043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Renforcer </a:t>
            </a: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les capacités des collectivités territoriales</a:t>
            </a:r>
            <a:r>
              <a:rPr lang="fr-CI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la mise en œuvre de programmes de formation continue ;</a:t>
            </a:r>
          </a:p>
          <a:p>
            <a:pPr algn="just"/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le développement de l’ingénierie territoriale ;</a:t>
            </a:r>
          </a:p>
          <a:p>
            <a:pPr algn="just"/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l’accompagnement technique des collectivités territoriales conformément au cadre de transfert et de répartition des compétences, ainsi par et en cohérence avec l’action de leurs faîtières</a:t>
            </a:r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fr-CI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CI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fr-C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Améliorer la gouvernance et la coordination</a:t>
            </a:r>
            <a:endParaRPr lang="fr-CI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est nécessaire 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d’instaurer des cadres permanents de dialogue entre l’État central et les collectivités territoriales 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de renforcer les mécanismes de concertation multi-acteurs 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de consolider le rôle de coordination des faitières (Ex. ARDCI).</a:t>
            </a:r>
          </a:p>
          <a:p>
            <a:pPr algn="just"/>
            <a:endParaRPr lang="fr-CI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I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I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043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768035-F4BD-4C1B-9F5F-B05CE4E98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60" y="1950721"/>
            <a:ext cx="11506200" cy="42163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fr-C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Promouvoir la mobilisation des ressources locales</a:t>
            </a:r>
          </a:p>
          <a:p>
            <a:pPr lvl="0" algn="just">
              <a:lnSpc>
                <a:spcPct val="100000"/>
              </a:lnSpc>
            </a:pPr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moderniser la fiscalité locale ;</a:t>
            </a:r>
          </a:p>
          <a:p>
            <a:pPr lvl="0" algn="just">
              <a:lnSpc>
                <a:spcPct val="100000"/>
              </a:lnSpc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d’encourager les partenariats public-privé ;</a:t>
            </a:r>
          </a:p>
          <a:p>
            <a:pPr lvl="0" algn="just">
              <a:lnSpc>
                <a:spcPct val="100000"/>
              </a:lnSpc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de faciliter l’accès aux financements innovants et à la coopération </a:t>
            </a:r>
            <a:r>
              <a:rPr lang="fr-CI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internationale.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fr-CI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fr-C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Accélérer </a:t>
            </a:r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la digitalisation de la gestion locale</a:t>
            </a:r>
            <a:r>
              <a:rPr lang="fr-CI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C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d’améliorer la transparence et la redevabilité ;</a:t>
            </a:r>
          </a:p>
          <a:p>
            <a:pPr algn="just">
              <a:lnSpc>
                <a:spcPct val="100000"/>
              </a:lnSpc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de renforcer l’efficacité de la gestion budgétaire ;</a:t>
            </a:r>
          </a:p>
          <a:p>
            <a:pPr algn="just">
              <a:lnSpc>
                <a:spcPct val="100000"/>
              </a:lnSpc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de faciliter le suivi des projets ;</a:t>
            </a:r>
          </a:p>
          <a:p>
            <a:pPr algn="just">
              <a:lnSpc>
                <a:spcPct val="100000"/>
              </a:lnSpc>
            </a:pPr>
            <a:r>
              <a:rPr lang="fr-CI" sz="2000" i="1" dirty="0">
                <a:latin typeface="Arial" panose="020B0604020202020204" pitchFamily="34" charset="0"/>
                <a:cs typeface="Arial" panose="020B0604020202020204" pitchFamily="34" charset="0"/>
              </a:rPr>
              <a:t>d’accroitre la performance de l’administration décentralisée.</a:t>
            </a:r>
          </a:p>
          <a:p>
            <a:pPr marL="0" lvl="0" indent="0">
              <a:buNone/>
            </a:pPr>
            <a:endParaRPr lang="fr-CI" sz="18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09E90E98-99A9-9BBF-085F-3D6192C13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3605" y="1251826"/>
            <a:ext cx="4959755" cy="627320"/>
          </a:xfrm>
        </p:spPr>
        <p:txBody>
          <a:bodyPr>
            <a:normAutofit/>
          </a:bodyPr>
          <a:lstStyle/>
          <a:p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III. PROPOSITIONS D’AMÉLIORATION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14083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778" y="193041"/>
            <a:ext cx="1794838" cy="8348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0270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972E11-007E-4A1B-C491-68B151BC3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9261" y="1261677"/>
            <a:ext cx="6897131" cy="623609"/>
          </a:xfrm>
        </p:spPr>
        <p:txBody>
          <a:bodyPr>
            <a:normAutofit/>
          </a:bodyPr>
          <a:lstStyle/>
          <a:p>
            <a:r>
              <a:rPr lang="fr-CI" sz="2000" b="1" dirty="0">
                <a:latin typeface="Arial" panose="020B0604020202020204" pitchFamily="34" charset="0"/>
                <a:cs typeface="Arial" panose="020B0604020202020204" pitchFamily="34" charset="0"/>
              </a:rPr>
              <a:t>IV. RÔLE ET ENGAGEMENT DE L’ARDCI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Espace réservé du contenu 2">
            <a:extLst>
              <a:ext uri="{FF2B5EF4-FFF2-40B4-BE49-F238E27FC236}">
                <a16:creationId xmlns:a16="http://schemas.microsoft.com/office/drawing/2014/main" id="{68BFD5CE-4BD0-2E75-D897-617D7D8011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756763"/>
              </p:ext>
            </p:extLst>
          </p:nvPr>
        </p:nvGraphicFramePr>
        <p:xfrm>
          <a:off x="341252" y="1985308"/>
          <a:ext cx="11753335" cy="4598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C04F0191-0075-1704-0E1D-027BD58BDC7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32" y="176879"/>
            <a:ext cx="3586090" cy="1084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F729DBF-EF05-E2B7-5857-C853C5502A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0230" y="255837"/>
            <a:ext cx="1794838" cy="8348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35643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693</Words>
  <Application>Microsoft Office PowerPoint</Application>
  <PresentationFormat>Grand écran</PresentationFormat>
  <Paragraphs>68</Paragraphs>
  <Slides>10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Times New Roman</vt:lpstr>
      <vt:lpstr>Thème Office</vt:lpstr>
      <vt:lpstr>Document</vt:lpstr>
      <vt:lpstr>Présentation PowerPoint</vt:lpstr>
      <vt:lpstr>Ce processus de transfert de de répartition de compétences répond à quatre enjeux majeurs :   UN ENJEU POLITIQUE : le partage du pouvoir et la promotion de la démocratie locale ;   UN ENJEU ADMINISTRATIF: le rapprochement de l’administration publique des citoyens et le renforcement de déconcentration ;   UN ENJEU DE DÉVELOPPEMENT LOCAL : la mise en œuvre participative de l’aménagement et de la planification du développement du territoire, dans une perspective de réduction des disparités régionales ; et  UN ENJEU ÉCONOMIQUE : la promotion du développement économique local, source de création de richesse et d’emplois.</vt:lpstr>
      <vt:lpstr>PLAN</vt:lpstr>
      <vt:lpstr>I. ÉTAT DES LIEUX DU PROCESSUS DE TRANSFERT </vt:lpstr>
      <vt:lpstr>II. IDENTIFICATION DES PRINCIPAUX BLOCAGES </vt:lpstr>
      <vt:lpstr>III. PROPOSITIONS D’AMÉLIORATION</vt:lpstr>
      <vt:lpstr>III. PROPOSITIONS D’AMÉLIORATION (suite)</vt:lpstr>
      <vt:lpstr>III. PROPOSITIONS D’AMÉLIORATION</vt:lpstr>
      <vt:lpstr>IV. RÔLE ET ENGAGEMENT DE L’ARDCI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Coulibaly Madoussou Yasmina</dc:creator>
  <cp:lastModifiedBy>Senat Enrollment</cp:lastModifiedBy>
  <cp:revision>9</cp:revision>
  <dcterms:created xsi:type="dcterms:W3CDTF">2026-03-26T13:14:13Z</dcterms:created>
  <dcterms:modified xsi:type="dcterms:W3CDTF">2026-03-26T16:02:50Z</dcterms:modified>
</cp:coreProperties>
</file>